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85" r:id="rId2"/>
    <p:sldId id="280" r:id="rId3"/>
    <p:sldId id="261" r:id="rId4"/>
    <p:sldId id="258" r:id="rId5"/>
    <p:sldId id="277" r:id="rId6"/>
    <p:sldId id="283" r:id="rId7"/>
    <p:sldId id="313" r:id="rId8"/>
    <p:sldId id="293" r:id="rId9"/>
    <p:sldId id="294" r:id="rId10"/>
    <p:sldId id="290" r:id="rId11"/>
    <p:sldId id="295" r:id="rId12"/>
    <p:sldId id="307" r:id="rId13"/>
    <p:sldId id="308" r:id="rId14"/>
    <p:sldId id="309" r:id="rId15"/>
    <p:sldId id="310" r:id="rId16"/>
    <p:sldId id="311" r:id="rId17"/>
    <p:sldId id="301" r:id="rId18"/>
    <p:sldId id="302" r:id="rId19"/>
    <p:sldId id="303" r:id="rId20"/>
    <p:sldId id="304" r:id="rId21"/>
    <p:sldId id="298" r:id="rId22"/>
    <p:sldId id="312" r:id="rId23"/>
    <p:sldId id="292" r:id="rId24"/>
    <p:sldId id="305" r:id="rId25"/>
    <p:sldId id="296" r:id="rId26"/>
    <p:sldId id="300" r:id="rId27"/>
    <p:sldId id="297" r:id="rId28"/>
    <p:sldId id="299" r:id="rId29"/>
    <p:sldId id="314" r:id="rId30"/>
    <p:sldId id="315" r:id="rId31"/>
    <p:sldId id="316" r:id="rId32"/>
    <p:sldId id="317" r:id="rId33"/>
    <p:sldId id="282" r:id="rId34"/>
    <p:sldId id="272" r:id="rId35"/>
    <p:sldId id="281" r:id="rId36"/>
    <p:sldId id="269" r:id="rId37"/>
    <p:sldId id="284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ning" id="{EDEA8FF1-E0F2-F64E-BFD2-DB6CDD6B30A3}">
          <p14:sldIdLst>
            <p14:sldId id="285"/>
            <p14:sldId id="280"/>
            <p14:sldId id="261"/>
            <p14:sldId id="258"/>
            <p14:sldId id="277"/>
            <p14:sldId id="283"/>
          </p14:sldIdLst>
        </p14:section>
        <p14:section name="question 1" id="{FFB3217A-BE43-6F4F-BDED-C5A9AEAFCFE8}">
          <p14:sldIdLst>
            <p14:sldId id="313"/>
            <p14:sldId id="293"/>
            <p14:sldId id="294"/>
            <p14:sldId id="290"/>
            <p14:sldId id="295"/>
          </p14:sldIdLst>
        </p14:section>
        <p14:section name="question 2" id="{E7729A44-0DDC-DF48-9A85-B20D2B811E98}">
          <p14:sldIdLst>
            <p14:sldId id="307"/>
            <p14:sldId id="308"/>
            <p14:sldId id="309"/>
            <p14:sldId id="310"/>
            <p14:sldId id="311"/>
          </p14:sldIdLst>
        </p14:section>
        <p14:section name="question 3" id="{E514FFBA-4944-3149-ADE3-B4B04F49DB79}">
          <p14:sldIdLst>
            <p14:sldId id="301"/>
            <p14:sldId id="302"/>
            <p14:sldId id="303"/>
            <p14:sldId id="304"/>
            <p14:sldId id="298"/>
          </p14:sldIdLst>
        </p14:section>
        <p14:section name="question 4" id="{D0B2DECF-1E70-5C4A-8D8C-26CE87F49DBB}">
          <p14:sldIdLst>
            <p14:sldId id="312"/>
            <p14:sldId id="292"/>
          </p14:sldIdLst>
        </p14:section>
        <p14:section name="qeustion 5" id="{1A87AD32-3EE1-5A4A-B8F3-123311E077D1}">
          <p14:sldIdLst>
            <p14:sldId id="305"/>
            <p14:sldId id="296"/>
            <p14:sldId id="300"/>
            <p14:sldId id="297"/>
            <p14:sldId id="299"/>
          </p14:sldIdLst>
        </p14:section>
        <p14:section name="bonus" id="{C0B1D6E5-E590-CB47-A975-95CBF2D2CF06}">
          <p14:sldIdLst>
            <p14:sldId id="314"/>
            <p14:sldId id="315"/>
            <p14:sldId id="316"/>
            <p14:sldId id="317"/>
            <p14:sldId id="282"/>
            <p14:sldId id="272"/>
            <p14:sldId id="281"/>
            <p14:sldId id="269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8" autoAdjust="0"/>
    <p:restoredTop sz="92538"/>
  </p:normalViewPr>
  <p:slideViewPr>
    <p:cSldViewPr snapToGrid="0" showGuides="1">
      <p:cViewPr varScale="1">
        <p:scale>
          <a:sx n="103" d="100"/>
          <a:sy n="103" d="100"/>
        </p:scale>
        <p:origin x="4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EBACA-F160-FF45-9109-C634F6459E8E}" type="doc">
      <dgm:prSet loTypeId="urn:microsoft.com/office/officeart/2005/8/layout/chevron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CC9F27-8AA0-BB48-9935-B687D80F5EFC}">
      <dgm:prSet phldrT="[Text]"/>
      <dgm:spPr/>
      <dgm:t>
        <a:bodyPr/>
        <a:lstStyle/>
        <a:p>
          <a:endParaRPr lang="en-US" dirty="0"/>
        </a:p>
      </dgm:t>
    </dgm:pt>
    <dgm:pt modelId="{3C952AE4-83CB-7C47-A9A7-1541C03C63CC}" type="parTrans" cxnId="{D5E5A20F-1E7C-614D-960A-524ECB21BE7D}">
      <dgm:prSet/>
      <dgm:spPr/>
      <dgm:t>
        <a:bodyPr/>
        <a:lstStyle/>
        <a:p>
          <a:endParaRPr lang="en-US"/>
        </a:p>
      </dgm:t>
    </dgm:pt>
    <dgm:pt modelId="{6BB09F1E-4243-E745-BBFA-FA94A2E68F61}" type="sibTrans" cxnId="{D5E5A20F-1E7C-614D-960A-524ECB21BE7D}">
      <dgm:prSet/>
      <dgm:spPr/>
      <dgm:t>
        <a:bodyPr/>
        <a:lstStyle/>
        <a:p>
          <a:endParaRPr lang="en-US"/>
        </a:p>
      </dgm:t>
    </dgm:pt>
    <dgm:pt modelId="{89F332B8-7B31-CA4F-B951-40975E07EE04}">
      <dgm:prSet phldrT="[Text]"/>
      <dgm:spPr/>
      <dgm:t>
        <a:bodyPr/>
        <a:lstStyle/>
        <a:p>
          <a:endParaRPr lang="en-US" dirty="0"/>
        </a:p>
      </dgm:t>
    </dgm:pt>
    <dgm:pt modelId="{D6A61186-86C9-7A47-A269-29721D41C402}" type="parTrans" cxnId="{EC1D4571-F470-E147-926C-75B38034FC60}">
      <dgm:prSet/>
      <dgm:spPr/>
      <dgm:t>
        <a:bodyPr/>
        <a:lstStyle/>
        <a:p>
          <a:endParaRPr lang="en-US"/>
        </a:p>
      </dgm:t>
    </dgm:pt>
    <dgm:pt modelId="{02A7307A-FC7C-614F-A9E4-1E4C194DAC36}" type="sibTrans" cxnId="{EC1D4571-F470-E147-926C-75B38034FC60}">
      <dgm:prSet/>
      <dgm:spPr/>
      <dgm:t>
        <a:bodyPr/>
        <a:lstStyle/>
        <a:p>
          <a:endParaRPr lang="en-US"/>
        </a:p>
      </dgm:t>
    </dgm:pt>
    <dgm:pt modelId="{2E630F7C-14E9-1446-A428-CC7352B53E36}">
      <dgm:prSet phldrT="[Text]"/>
      <dgm:spPr/>
      <dgm:t>
        <a:bodyPr/>
        <a:lstStyle/>
        <a:p>
          <a:endParaRPr lang="en-US" dirty="0"/>
        </a:p>
      </dgm:t>
    </dgm:pt>
    <dgm:pt modelId="{0F37BE3B-4B82-194E-8187-058B3C165AA4}" type="parTrans" cxnId="{38B166F4-8928-154E-AA07-95A743DAE657}">
      <dgm:prSet/>
      <dgm:spPr/>
      <dgm:t>
        <a:bodyPr/>
        <a:lstStyle/>
        <a:p>
          <a:endParaRPr lang="en-US"/>
        </a:p>
      </dgm:t>
    </dgm:pt>
    <dgm:pt modelId="{88D62881-F67F-A140-8AAA-45C671679272}" type="sibTrans" cxnId="{38B166F4-8928-154E-AA07-95A743DAE657}">
      <dgm:prSet/>
      <dgm:spPr/>
      <dgm:t>
        <a:bodyPr/>
        <a:lstStyle/>
        <a:p>
          <a:endParaRPr lang="en-US"/>
        </a:p>
      </dgm:t>
    </dgm:pt>
    <dgm:pt modelId="{39B3B34B-7A8F-4348-9457-6D649E6DC255}">
      <dgm:prSet phldrT="[Text]" custT="1"/>
      <dgm:spPr/>
      <dgm:t>
        <a:bodyPr/>
        <a:lstStyle/>
        <a:p>
          <a:r>
            <a:rPr lang="en-US" altLang="zh-CN" sz="2000" dirty="0"/>
            <a:t>Working</a:t>
          </a:r>
          <a:r>
            <a:rPr lang="zh-CN" altLang="en-US" sz="2000" dirty="0"/>
            <a:t> </a:t>
          </a:r>
          <a:r>
            <a:rPr lang="en-US" altLang="zh-CN" sz="2000" dirty="0"/>
            <a:t>Duration</a:t>
          </a:r>
          <a:r>
            <a:rPr lang="zh-CN" altLang="en-US" sz="2000" dirty="0"/>
            <a:t> </a:t>
          </a:r>
          <a:r>
            <a:rPr lang="en-US" altLang="zh-CN" sz="2000" dirty="0"/>
            <a:t>=</a:t>
          </a:r>
          <a:r>
            <a:rPr lang="zh-CN" altLang="en-US" sz="2000" dirty="0"/>
            <a:t> </a:t>
          </a:r>
          <a:r>
            <a:rPr lang="en-US" altLang="zh-CN" sz="2000" dirty="0" err="1"/>
            <a:t>Position_EndDate</a:t>
          </a:r>
          <a:r>
            <a:rPr lang="zh-CN" altLang="en-US" sz="2000" dirty="0"/>
            <a:t> </a:t>
          </a:r>
          <a:r>
            <a:rPr lang="mr-IN" altLang="zh-CN" sz="2000" dirty="0"/>
            <a:t>–</a:t>
          </a:r>
          <a:r>
            <a:rPr lang="zh-CN" altLang="en-US" sz="2000" dirty="0"/>
            <a:t> </a:t>
          </a:r>
          <a:r>
            <a:rPr lang="en-US" altLang="zh-CN" sz="2000" dirty="0"/>
            <a:t>Position</a:t>
          </a:r>
          <a:r>
            <a:rPr lang="zh-CN" altLang="en-US" sz="2000" dirty="0"/>
            <a:t> </a:t>
          </a:r>
          <a:r>
            <a:rPr lang="en-US" altLang="zh-CN" sz="2000" dirty="0"/>
            <a:t>_</a:t>
          </a:r>
          <a:r>
            <a:rPr lang="en-US" altLang="zh-CN" sz="2000" dirty="0" err="1"/>
            <a:t>StartDate</a:t>
          </a:r>
          <a:endParaRPr lang="en-US" sz="2000" dirty="0"/>
        </a:p>
      </dgm:t>
    </dgm:pt>
    <dgm:pt modelId="{840FE2BD-0073-7147-9B50-8A40D7AC778D}" type="parTrans" cxnId="{96581ED9-4699-3440-87E6-7D2FD0F68658}">
      <dgm:prSet/>
      <dgm:spPr/>
      <dgm:t>
        <a:bodyPr/>
        <a:lstStyle/>
        <a:p>
          <a:endParaRPr lang="en-US"/>
        </a:p>
      </dgm:t>
    </dgm:pt>
    <dgm:pt modelId="{61EE3488-FA74-1145-AB4F-D405CCC6DFB4}" type="sibTrans" cxnId="{96581ED9-4699-3440-87E6-7D2FD0F68658}">
      <dgm:prSet/>
      <dgm:spPr/>
      <dgm:t>
        <a:bodyPr/>
        <a:lstStyle/>
        <a:p>
          <a:endParaRPr lang="en-US"/>
        </a:p>
      </dgm:t>
    </dgm:pt>
    <dgm:pt modelId="{E50A9008-9632-4B4E-9504-394FA1400328}">
      <dgm:prSet custT="1"/>
      <dgm:spPr/>
      <dgm:t>
        <a:bodyPr/>
        <a:lstStyle/>
        <a:p>
          <a:r>
            <a:rPr lang="en-US" altLang="zh-CN" sz="2000" dirty="0" err="1"/>
            <a:t>Job_Day</a:t>
          </a:r>
          <a:r>
            <a:rPr lang="en-US" altLang="zh-CN" sz="2000" dirty="0"/>
            <a:t>(Duration)%%</a:t>
          </a:r>
          <a:r>
            <a:rPr lang="zh-CN" altLang="en-US" sz="2000" dirty="0"/>
            <a:t> </a:t>
          </a:r>
          <a:r>
            <a:rPr lang="en-US" altLang="zh-CN" sz="2000" dirty="0"/>
            <a:t>365</a:t>
          </a:r>
          <a:r>
            <a:rPr lang="zh-CN" altLang="en-US" sz="2000" dirty="0"/>
            <a:t> </a:t>
          </a:r>
          <a:r>
            <a:rPr lang="en-US" altLang="zh-CN" sz="2000" dirty="0"/>
            <a:t>days</a:t>
          </a:r>
          <a:r>
            <a:rPr lang="zh-CN" altLang="en-US" sz="2000" dirty="0"/>
            <a:t> </a:t>
          </a:r>
          <a:r>
            <a:rPr lang="en-US" altLang="zh-CN" sz="2000" dirty="0"/>
            <a:t>&gt;</a:t>
          </a:r>
          <a:r>
            <a:rPr lang="zh-CN" altLang="en-US" sz="2000" dirty="0"/>
            <a:t> </a:t>
          </a:r>
          <a:r>
            <a:rPr lang="en-US" altLang="zh-CN" sz="2000" dirty="0"/>
            <a:t>180days,</a:t>
          </a:r>
          <a:r>
            <a:rPr lang="zh-CN" altLang="en-US" sz="2000" dirty="0"/>
            <a:t> </a:t>
          </a:r>
          <a:r>
            <a:rPr lang="en-US" altLang="zh-CN" sz="2000" dirty="0"/>
            <a:t>“</a:t>
          </a:r>
          <a:r>
            <a:rPr lang="en-US" altLang="zh-CN" sz="2000" dirty="0" err="1"/>
            <a:t>before_anniversary</a:t>
          </a:r>
          <a:r>
            <a:rPr lang="en-US" altLang="zh-CN" sz="2000" dirty="0"/>
            <a:t>”=1.</a:t>
          </a:r>
          <a:endParaRPr lang="en-US" sz="2000" dirty="0"/>
        </a:p>
      </dgm:t>
    </dgm:pt>
    <dgm:pt modelId="{2885A6DE-1219-BB42-8D06-3127CA20AC4F}" type="parTrans" cxnId="{35A6497C-FD66-4544-A6E9-E385C1CCF9C8}">
      <dgm:prSet/>
      <dgm:spPr/>
      <dgm:t>
        <a:bodyPr/>
        <a:lstStyle/>
        <a:p>
          <a:endParaRPr lang="en-US"/>
        </a:p>
      </dgm:t>
    </dgm:pt>
    <dgm:pt modelId="{C05F380F-9057-DE40-AB22-7A634CAC33DB}" type="sibTrans" cxnId="{35A6497C-FD66-4544-A6E9-E385C1CCF9C8}">
      <dgm:prSet/>
      <dgm:spPr/>
      <dgm:t>
        <a:bodyPr/>
        <a:lstStyle/>
        <a:p>
          <a:endParaRPr lang="en-US"/>
        </a:p>
      </dgm:t>
    </dgm:pt>
    <dgm:pt modelId="{3F184213-6B15-9948-816D-0CE3C4776102}">
      <dgm:prSet custT="1"/>
      <dgm:spPr/>
      <dgm:t>
        <a:bodyPr/>
        <a:lstStyle/>
        <a:p>
          <a:r>
            <a:rPr lang="en-US" altLang="zh-CN" sz="2000" dirty="0" err="1"/>
            <a:t>Before_annivary</a:t>
          </a:r>
          <a:r>
            <a:rPr lang="en-US" altLang="zh-CN" sz="2000" dirty="0"/>
            <a:t> =</a:t>
          </a:r>
          <a:r>
            <a:rPr lang="zh-CN" altLang="en-US" sz="2000" dirty="0"/>
            <a:t> </a:t>
          </a:r>
          <a:r>
            <a:rPr lang="en-US" altLang="zh-CN" sz="2000" dirty="0" err="1"/>
            <a:t>position_company_size</a:t>
          </a:r>
          <a:r>
            <a:rPr lang="en-US" altLang="zh-CN" sz="2000" dirty="0"/>
            <a:t> + Chinese +  Hindi + English + Spanish + experience + Coast + tit + </a:t>
          </a:r>
          <a:r>
            <a:rPr lang="en-US" altLang="zh-CN" sz="2000" dirty="0" err="1"/>
            <a:t>Job_Day</a:t>
          </a:r>
          <a:r>
            <a:rPr lang="en-US" altLang="zh-CN" sz="2000" dirty="0"/>
            <a:t> + career + degree</a:t>
          </a:r>
          <a:endParaRPr lang="en-US" sz="2000" dirty="0"/>
        </a:p>
      </dgm:t>
    </dgm:pt>
    <dgm:pt modelId="{847959E1-4699-464C-B316-A1E03CCDF955}" type="parTrans" cxnId="{2B833282-E146-E242-A131-B0B6833C1C0F}">
      <dgm:prSet/>
      <dgm:spPr/>
      <dgm:t>
        <a:bodyPr/>
        <a:lstStyle/>
        <a:p>
          <a:endParaRPr lang="en-US"/>
        </a:p>
      </dgm:t>
    </dgm:pt>
    <dgm:pt modelId="{85BBD736-6C3E-D64C-AE03-D55928424B00}" type="sibTrans" cxnId="{2B833282-E146-E242-A131-B0B6833C1C0F}">
      <dgm:prSet/>
      <dgm:spPr/>
      <dgm:t>
        <a:bodyPr/>
        <a:lstStyle/>
        <a:p>
          <a:endParaRPr lang="en-US"/>
        </a:p>
      </dgm:t>
    </dgm:pt>
    <dgm:pt modelId="{7961EB47-B4B1-FA44-9226-A9F8718F2F3C}">
      <dgm:prSet custT="1"/>
      <dgm:spPr/>
      <dgm:t>
        <a:bodyPr/>
        <a:lstStyle/>
        <a:p>
          <a:r>
            <a:rPr lang="en-US" altLang="zh-CN" sz="2000" dirty="0"/>
            <a:t>Otherwise,</a:t>
          </a:r>
          <a:r>
            <a:rPr lang="zh-CN" altLang="en-US" sz="2000" dirty="0"/>
            <a:t> </a:t>
          </a:r>
          <a:r>
            <a:rPr lang="en-US" altLang="zh-CN" sz="2000" dirty="0"/>
            <a:t>”</a:t>
          </a:r>
          <a:r>
            <a:rPr lang="en-US" altLang="zh-CN" sz="2000" dirty="0" err="1"/>
            <a:t>before_anniversary</a:t>
          </a:r>
          <a:r>
            <a:rPr lang="zh-CN" altLang="en-US" sz="2000" dirty="0"/>
            <a:t> </a:t>
          </a:r>
          <a:r>
            <a:rPr lang="en-US" altLang="zh-CN" sz="2000" dirty="0"/>
            <a:t>=</a:t>
          </a:r>
          <a:r>
            <a:rPr lang="zh-CN" altLang="en-US" sz="2000" dirty="0"/>
            <a:t> </a:t>
          </a:r>
          <a:r>
            <a:rPr lang="en-US" altLang="zh-CN" sz="2000" dirty="0"/>
            <a:t>0”.</a:t>
          </a:r>
          <a:endParaRPr lang="en-US" sz="2000" dirty="0"/>
        </a:p>
      </dgm:t>
    </dgm:pt>
    <dgm:pt modelId="{1DBCFA9F-4DA8-1E44-AA32-FE25F8986688}" type="parTrans" cxnId="{654C97A7-1EC2-B04A-BA52-70B2DCB7392C}">
      <dgm:prSet/>
      <dgm:spPr/>
      <dgm:t>
        <a:bodyPr/>
        <a:lstStyle/>
        <a:p>
          <a:endParaRPr lang="en-US"/>
        </a:p>
      </dgm:t>
    </dgm:pt>
    <dgm:pt modelId="{8AFFADC2-C8A2-1347-BDC3-CEEB908E4D46}" type="sibTrans" cxnId="{654C97A7-1EC2-B04A-BA52-70B2DCB7392C}">
      <dgm:prSet/>
      <dgm:spPr/>
      <dgm:t>
        <a:bodyPr/>
        <a:lstStyle/>
        <a:p>
          <a:endParaRPr lang="en-US"/>
        </a:p>
      </dgm:t>
    </dgm:pt>
    <dgm:pt modelId="{44B44FA1-997F-7D46-A1E0-F043C82DD085}" type="pres">
      <dgm:prSet presAssocID="{BABEBACA-F160-FF45-9109-C634F6459E8E}" presName="linearFlow" presStyleCnt="0">
        <dgm:presLayoutVars>
          <dgm:dir/>
          <dgm:animLvl val="lvl"/>
          <dgm:resizeHandles val="exact"/>
        </dgm:presLayoutVars>
      </dgm:prSet>
      <dgm:spPr/>
    </dgm:pt>
    <dgm:pt modelId="{8EF44F58-A3D5-4D48-B85D-C750ACF9AF4B}" type="pres">
      <dgm:prSet presAssocID="{89F332B8-7B31-CA4F-B951-40975E07EE04}" presName="composite" presStyleCnt="0"/>
      <dgm:spPr/>
    </dgm:pt>
    <dgm:pt modelId="{97A6F597-C841-B548-8A28-D552B0F09AC9}" type="pres">
      <dgm:prSet presAssocID="{89F332B8-7B31-CA4F-B951-40975E07EE0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D2D42C3-B886-414C-A709-152A2A6E81EC}" type="pres">
      <dgm:prSet presAssocID="{89F332B8-7B31-CA4F-B951-40975E07EE04}" presName="descendantText" presStyleLbl="alignAcc1" presStyleIdx="0" presStyleCnt="3">
        <dgm:presLayoutVars>
          <dgm:bulletEnabled val="1"/>
        </dgm:presLayoutVars>
      </dgm:prSet>
      <dgm:spPr/>
    </dgm:pt>
    <dgm:pt modelId="{19784E0D-01E2-6943-B5DC-3C05957A38C5}" type="pres">
      <dgm:prSet presAssocID="{02A7307A-FC7C-614F-A9E4-1E4C194DAC36}" presName="sp" presStyleCnt="0"/>
      <dgm:spPr/>
    </dgm:pt>
    <dgm:pt modelId="{E5E2581A-883C-2B42-9F5E-94D5F4785FBC}" type="pres">
      <dgm:prSet presAssocID="{DECC9F27-8AA0-BB48-9935-B687D80F5EFC}" presName="composite" presStyleCnt="0"/>
      <dgm:spPr/>
    </dgm:pt>
    <dgm:pt modelId="{BD857AF2-22AA-894F-B4D7-F83AB5297523}" type="pres">
      <dgm:prSet presAssocID="{DECC9F27-8AA0-BB48-9935-B687D80F5EF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B4100-EAC7-594D-98FB-727611A35C6F}" type="pres">
      <dgm:prSet presAssocID="{DECC9F27-8AA0-BB48-9935-B687D80F5EFC}" presName="descendantText" presStyleLbl="alignAcc1" presStyleIdx="1" presStyleCnt="3">
        <dgm:presLayoutVars>
          <dgm:bulletEnabled val="1"/>
        </dgm:presLayoutVars>
      </dgm:prSet>
      <dgm:spPr/>
    </dgm:pt>
    <dgm:pt modelId="{518E17AE-7A7D-1643-B228-46DA7FC73401}" type="pres">
      <dgm:prSet presAssocID="{6BB09F1E-4243-E745-BBFA-FA94A2E68F61}" presName="sp" presStyleCnt="0"/>
      <dgm:spPr/>
    </dgm:pt>
    <dgm:pt modelId="{14B7B67D-8B72-2149-B04E-7C791D1B0F06}" type="pres">
      <dgm:prSet presAssocID="{2E630F7C-14E9-1446-A428-CC7352B53E36}" presName="composite" presStyleCnt="0"/>
      <dgm:spPr/>
    </dgm:pt>
    <dgm:pt modelId="{D3B2E75C-6DEB-A245-AC78-1990E20519FD}" type="pres">
      <dgm:prSet presAssocID="{2E630F7C-14E9-1446-A428-CC7352B53E3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3E0FE5A-2B28-994A-9A99-BC025F609EFB}" type="pres">
      <dgm:prSet presAssocID="{2E630F7C-14E9-1446-A428-CC7352B53E3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5E5A20F-1E7C-614D-960A-524ECB21BE7D}" srcId="{BABEBACA-F160-FF45-9109-C634F6459E8E}" destId="{DECC9F27-8AA0-BB48-9935-B687D80F5EFC}" srcOrd="1" destOrd="0" parTransId="{3C952AE4-83CB-7C47-A9A7-1541C03C63CC}" sibTransId="{6BB09F1E-4243-E745-BBFA-FA94A2E68F61}"/>
    <dgm:cxn modelId="{57FE5F18-1CB9-0B4D-A7F6-EF706B6B3386}" type="presOf" srcId="{2E630F7C-14E9-1446-A428-CC7352B53E36}" destId="{D3B2E75C-6DEB-A245-AC78-1990E20519FD}" srcOrd="0" destOrd="0" presId="urn:microsoft.com/office/officeart/2005/8/layout/chevron2"/>
    <dgm:cxn modelId="{EBB53D32-6349-2642-81B3-C0A192CD503D}" type="presOf" srcId="{BABEBACA-F160-FF45-9109-C634F6459E8E}" destId="{44B44FA1-997F-7D46-A1E0-F043C82DD085}" srcOrd="0" destOrd="0" presId="urn:microsoft.com/office/officeart/2005/8/layout/chevron2"/>
    <dgm:cxn modelId="{5DE7C05D-2B82-9F4B-A827-563D304400EA}" type="presOf" srcId="{89F332B8-7B31-CA4F-B951-40975E07EE04}" destId="{97A6F597-C841-B548-8A28-D552B0F09AC9}" srcOrd="0" destOrd="0" presId="urn:microsoft.com/office/officeart/2005/8/layout/chevron2"/>
    <dgm:cxn modelId="{CE91705F-0831-9D45-B00E-A007EAC5A1AB}" type="presOf" srcId="{E50A9008-9632-4B4E-9504-394FA1400328}" destId="{2AEB4100-EAC7-594D-98FB-727611A35C6F}" srcOrd="0" destOrd="0" presId="urn:microsoft.com/office/officeart/2005/8/layout/chevron2"/>
    <dgm:cxn modelId="{EC1D4571-F470-E147-926C-75B38034FC60}" srcId="{BABEBACA-F160-FF45-9109-C634F6459E8E}" destId="{89F332B8-7B31-CA4F-B951-40975E07EE04}" srcOrd="0" destOrd="0" parTransId="{D6A61186-86C9-7A47-A269-29721D41C402}" sibTransId="{02A7307A-FC7C-614F-A9E4-1E4C194DAC36}"/>
    <dgm:cxn modelId="{35A6497C-FD66-4544-A6E9-E385C1CCF9C8}" srcId="{DECC9F27-8AA0-BB48-9935-B687D80F5EFC}" destId="{E50A9008-9632-4B4E-9504-394FA1400328}" srcOrd="0" destOrd="0" parTransId="{2885A6DE-1219-BB42-8D06-3127CA20AC4F}" sibTransId="{C05F380F-9057-DE40-AB22-7A634CAC33DB}"/>
    <dgm:cxn modelId="{2B833282-E146-E242-A131-B0B6833C1C0F}" srcId="{2E630F7C-14E9-1446-A428-CC7352B53E36}" destId="{3F184213-6B15-9948-816D-0CE3C4776102}" srcOrd="0" destOrd="0" parTransId="{847959E1-4699-464C-B316-A1E03CCDF955}" sibTransId="{85BBD736-6C3E-D64C-AE03-D55928424B00}"/>
    <dgm:cxn modelId="{AA375D90-A4F2-6E43-A69F-0CCD74563F0E}" type="presOf" srcId="{DECC9F27-8AA0-BB48-9935-B687D80F5EFC}" destId="{BD857AF2-22AA-894F-B4D7-F83AB5297523}" srcOrd="0" destOrd="0" presId="urn:microsoft.com/office/officeart/2005/8/layout/chevron2"/>
    <dgm:cxn modelId="{B395B9A4-7824-0C4B-AC76-CACBDCFF434A}" type="presOf" srcId="{39B3B34B-7A8F-4348-9457-6D649E6DC255}" destId="{CD2D42C3-B886-414C-A709-152A2A6E81EC}" srcOrd="0" destOrd="0" presId="urn:microsoft.com/office/officeart/2005/8/layout/chevron2"/>
    <dgm:cxn modelId="{654C97A7-1EC2-B04A-BA52-70B2DCB7392C}" srcId="{DECC9F27-8AA0-BB48-9935-B687D80F5EFC}" destId="{7961EB47-B4B1-FA44-9226-A9F8718F2F3C}" srcOrd="1" destOrd="0" parTransId="{1DBCFA9F-4DA8-1E44-AA32-FE25F8986688}" sibTransId="{8AFFADC2-C8A2-1347-BDC3-CEEB908E4D46}"/>
    <dgm:cxn modelId="{473473B2-B8FF-084B-9D96-A8D8E3FCF0EC}" type="presOf" srcId="{3F184213-6B15-9948-816D-0CE3C4776102}" destId="{63E0FE5A-2B28-994A-9A99-BC025F609EFB}" srcOrd="0" destOrd="0" presId="urn:microsoft.com/office/officeart/2005/8/layout/chevron2"/>
    <dgm:cxn modelId="{96581ED9-4699-3440-87E6-7D2FD0F68658}" srcId="{89F332B8-7B31-CA4F-B951-40975E07EE04}" destId="{39B3B34B-7A8F-4348-9457-6D649E6DC255}" srcOrd="0" destOrd="0" parTransId="{840FE2BD-0073-7147-9B50-8A40D7AC778D}" sibTransId="{61EE3488-FA74-1145-AB4F-D405CCC6DFB4}"/>
    <dgm:cxn modelId="{E312B5EB-52EF-F447-80E1-F486723E594A}" type="presOf" srcId="{7961EB47-B4B1-FA44-9226-A9F8718F2F3C}" destId="{2AEB4100-EAC7-594D-98FB-727611A35C6F}" srcOrd="0" destOrd="1" presId="urn:microsoft.com/office/officeart/2005/8/layout/chevron2"/>
    <dgm:cxn modelId="{38B166F4-8928-154E-AA07-95A743DAE657}" srcId="{BABEBACA-F160-FF45-9109-C634F6459E8E}" destId="{2E630F7C-14E9-1446-A428-CC7352B53E36}" srcOrd="2" destOrd="0" parTransId="{0F37BE3B-4B82-194E-8187-058B3C165AA4}" sibTransId="{88D62881-F67F-A140-8AAA-45C671679272}"/>
    <dgm:cxn modelId="{CF5BA2F3-5F02-8A46-94E9-163626A921D4}" type="presParOf" srcId="{44B44FA1-997F-7D46-A1E0-F043C82DD085}" destId="{8EF44F58-A3D5-4D48-B85D-C750ACF9AF4B}" srcOrd="0" destOrd="0" presId="urn:microsoft.com/office/officeart/2005/8/layout/chevron2"/>
    <dgm:cxn modelId="{9237C942-FD38-EA41-99E9-8E436A96C1CF}" type="presParOf" srcId="{8EF44F58-A3D5-4D48-B85D-C750ACF9AF4B}" destId="{97A6F597-C841-B548-8A28-D552B0F09AC9}" srcOrd="0" destOrd="0" presId="urn:microsoft.com/office/officeart/2005/8/layout/chevron2"/>
    <dgm:cxn modelId="{E270AEE9-0F80-E645-B355-5B9BF516553D}" type="presParOf" srcId="{8EF44F58-A3D5-4D48-B85D-C750ACF9AF4B}" destId="{CD2D42C3-B886-414C-A709-152A2A6E81EC}" srcOrd="1" destOrd="0" presId="urn:microsoft.com/office/officeart/2005/8/layout/chevron2"/>
    <dgm:cxn modelId="{9092AFEE-49FB-444E-A6C1-4AE39099DEFE}" type="presParOf" srcId="{44B44FA1-997F-7D46-A1E0-F043C82DD085}" destId="{19784E0D-01E2-6943-B5DC-3C05957A38C5}" srcOrd="1" destOrd="0" presId="urn:microsoft.com/office/officeart/2005/8/layout/chevron2"/>
    <dgm:cxn modelId="{C7C3BF76-606D-0041-A291-7082508DD286}" type="presParOf" srcId="{44B44FA1-997F-7D46-A1E0-F043C82DD085}" destId="{E5E2581A-883C-2B42-9F5E-94D5F4785FBC}" srcOrd="2" destOrd="0" presId="urn:microsoft.com/office/officeart/2005/8/layout/chevron2"/>
    <dgm:cxn modelId="{B0FEA1DE-69E6-4849-8455-3AC7FBF8FB9B}" type="presParOf" srcId="{E5E2581A-883C-2B42-9F5E-94D5F4785FBC}" destId="{BD857AF2-22AA-894F-B4D7-F83AB5297523}" srcOrd="0" destOrd="0" presId="urn:microsoft.com/office/officeart/2005/8/layout/chevron2"/>
    <dgm:cxn modelId="{FBA24A90-D712-4945-9875-042AC64E3F18}" type="presParOf" srcId="{E5E2581A-883C-2B42-9F5E-94D5F4785FBC}" destId="{2AEB4100-EAC7-594D-98FB-727611A35C6F}" srcOrd="1" destOrd="0" presId="urn:microsoft.com/office/officeart/2005/8/layout/chevron2"/>
    <dgm:cxn modelId="{B168DB98-ACF5-DE44-A78C-AB5CCB162AE9}" type="presParOf" srcId="{44B44FA1-997F-7D46-A1E0-F043C82DD085}" destId="{518E17AE-7A7D-1643-B228-46DA7FC73401}" srcOrd="3" destOrd="0" presId="urn:microsoft.com/office/officeart/2005/8/layout/chevron2"/>
    <dgm:cxn modelId="{252BB7D0-A08A-F44C-915F-8564AD454AA1}" type="presParOf" srcId="{44B44FA1-997F-7D46-A1E0-F043C82DD085}" destId="{14B7B67D-8B72-2149-B04E-7C791D1B0F06}" srcOrd="4" destOrd="0" presId="urn:microsoft.com/office/officeart/2005/8/layout/chevron2"/>
    <dgm:cxn modelId="{F9FDCE1A-4C18-EC4E-A5C5-4719B4E2F18B}" type="presParOf" srcId="{14B7B67D-8B72-2149-B04E-7C791D1B0F06}" destId="{D3B2E75C-6DEB-A245-AC78-1990E20519FD}" srcOrd="0" destOrd="0" presId="urn:microsoft.com/office/officeart/2005/8/layout/chevron2"/>
    <dgm:cxn modelId="{A62288EA-6C2C-8743-B2E5-030934A14EE5}" type="presParOf" srcId="{14B7B67D-8B72-2149-B04E-7C791D1B0F06}" destId="{63E0FE5A-2B28-994A-9A99-BC025F609E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6F597-C841-B548-8A28-D552B0F09AC9}">
      <dsp:nvSpPr>
        <dsp:cNvPr id="0" name=""/>
        <dsp:cNvSpPr/>
      </dsp:nvSpPr>
      <dsp:spPr>
        <a:xfrm rot="5400000">
          <a:off x="-237745" y="239031"/>
          <a:ext cx="1584969" cy="11094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 rot="-5400000">
        <a:off x="1" y="556024"/>
        <a:ext cx="1109478" cy="475491"/>
      </dsp:txXfrm>
    </dsp:sp>
    <dsp:sp modelId="{CD2D42C3-B886-414C-A709-152A2A6E81EC}">
      <dsp:nvSpPr>
        <dsp:cNvPr id="0" name=""/>
        <dsp:cNvSpPr/>
      </dsp:nvSpPr>
      <dsp:spPr>
        <a:xfrm rot="5400000">
          <a:off x="4898281" y="-3787516"/>
          <a:ext cx="1030230" cy="86078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Working</a:t>
          </a:r>
          <a:r>
            <a:rPr lang="zh-CN" altLang="en-US" sz="2000" kern="1200" dirty="0"/>
            <a:t> </a:t>
          </a:r>
          <a:r>
            <a:rPr lang="en-US" altLang="zh-CN" sz="2000" kern="1200" dirty="0"/>
            <a:t>Duration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=</a:t>
          </a:r>
          <a:r>
            <a:rPr lang="zh-CN" altLang="en-US" sz="2000" kern="1200" dirty="0"/>
            <a:t> </a:t>
          </a:r>
          <a:r>
            <a:rPr lang="en-US" altLang="zh-CN" sz="2000" kern="1200" dirty="0" err="1"/>
            <a:t>Position_EndDate</a:t>
          </a:r>
          <a:r>
            <a:rPr lang="zh-CN" altLang="en-US" sz="2000" kern="1200" dirty="0"/>
            <a:t> </a:t>
          </a:r>
          <a:r>
            <a:rPr lang="mr-IN" altLang="zh-CN" sz="2000" kern="1200" dirty="0"/>
            <a:t>–</a:t>
          </a:r>
          <a:r>
            <a:rPr lang="zh-CN" altLang="en-US" sz="2000" kern="1200" dirty="0"/>
            <a:t> </a:t>
          </a:r>
          <a:r>
            <a:rPr lang="en-US" altLang="zh-CN" sz="2000" kern="1200" dirty="0"/>
            <a:t>Position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_</a:t>
          </a:r>
          <a:r>
            <a:rPr lang="en-US" altLang="zh-CN" sz="2000" kern="1200" dirty="0" err="1"/>
            <a:t>StartDate</a:t>
          </a:r>
          <a:endParaRPr lang="en-US" sz="2000" kern="1200" dirty="0"/>
        </a:p>
      </dsp:txBody>
      <dsp:txXfrm rot="-5400000">
        <a:off x="1109479" y="51578"/>
        <a:ext cx="8557543" cy="929646"/>
      </dsp:txXfrm>
    </dsp:sp>
    <dsp:sp modelId="{BD857AF2-22AA-894F-B4D7-F83AB5297523}">
      <dsp:nvSpPr>
        <dsp:cNvPr id="0" name=""/>
        <dsp:cNvSpPr/>
      </dsp:nvSpPr>
      <dsp:spPr>
        <a:xfrm rot="5400000">
          <a:off x="-237745" y="1629660"/>
          <a:ext cx="1584969" cy="11094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 rot="-5400000">
        <a:off x="1" y="1946653"/>
        <a:ext cx="1109478" cy="475491"/>
      </dsp:txXfrm>
    </dsp:sp>
    <dsp:sp modelId="{2AEB4100-EAC7-594D-98FB-727611A35C6F}">
      <dsp:nvSpPr>
        <dsp:cNvPr id="0" name=""/>
        <dsp:cNvSpPr/>
      </dsp:nvSpPr>
      <dsp:spPr>
        <a:xfrm rot="5400000">
          <a:off x="4898281" y="-2396887"/>
          <a:ext cx="1030230" cy="86078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 err="1"/>
            <a:t>Job_Day</a:t>
          </a:r>
          <a:r>
            <a:rPr lang="en-US" altLang="zh-CN" sz="2000" kern="1200" dirty="0"/>
            <a:t>(Duration)%%</a:t>
          </a:r>
          <a:r>
            <a:rPr lang="zh-CN" altLang="en-US" sz="2000" kern="1200" dirty="0"/>
            <a:t> </a:t>
          </a:r>
          <a:r>
            <a:rPr lang="en-US" altLang="zh-CN" sz="2000" kern="1200" dirty="0"/>
            <a:t>365</a:t>
          </a:r>
          <a:r>
            <a:rPr lang="zh-CN" altLang="en-US" sz="2000" kern="1200" dirty="0"/>
            <a:t> </a:t>
          </a:r>
          <a:r>
            <a:rPr lang="en-US" altLang="zh-CN" sz="2000" kern="1200" dirty="0"/>
            <a:t>days</a:t>
          </a:r>
          <a:r>
            <a:rPr lang="zh-CN" altLang="en-US" sz="2000" kern="1200" dirty="0"/>
            <a:t> </a:t>
          </a:r>
          <a:r>
            <a:rPr lang="en-US" altLang="zh-CN" sz="2000" kern="1200" dirty="0"/>
            <a:t>&gt;</a:t>
          </a:r>
          <a:r>
            <a:rPr lang="zh-CN" altLang="en-US" sz="2000" kern="1200" dirty="0"/>
            <a:t> </a:t>
          </a:r>
          <a:r>
            <a:rPr lang="en-US" altLang="zh-CN" sz="2000" kern="1200" dirty="0"/>
            <a:t>180days,</a:t>
          </a:r>
          <a:r>
            <a:rPr lang="zh-CN" altLang="en-US" sz="2000" kern="1200" dirty="0"/>
            <a:t> </a:t>
          </a:r>
          <a:r>
            <a:rPr lang="en-US" altLang="zh-CN" sz="2000" kern="1200" dirty="0"/>
            <a:t>“</a:t>
          </a:r>
          <a:r>
            <a:rPr lang="en-US" altLang="zh-CN" sz="2000" kern="1200" dirty="0" err="1"/>
            <a:t>before_anniversary</a:t>
          </a:r>
          <a:r>
            <a:rPr lang="en-US" altLang="zh-CN" sz="2000" kern="1200" dirty="0"/>
            <a:t>”=1.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Otherwise,</a:t>
          </a:r>
          <a:r>
            <a:rPr lang="zh-CN" altLang="en-US" sz="2000" kern="1200" dirty="0"/>
            <a:t> </a:t>
          </a:r>
          <a:r>
            <a:rPr lang="en-US" altLang="zh-CN" sz="2000" kern="1200" dirty="0"/>
            <a:t>”</a:t>
          </a:r>
          <a:r>
            <a:rPr lang="en-US" altLang="zh-CN" sz="2000" kern="1200" dirty="0" err="1"/>
            <a:t>before_anniversary</a:t>
          </a:r>
          <a:r>
            <a:rPr lang="zh-CN" altLang="en-US" sz="2000" kern="1200" dirty="0"/>
            <a:t> </a:t>
          </a:r>
          <a:r>
            <a:rPr lang="en-US" altLang="zh-CN" sz="2000" kern="1200" dirty="0"/>
            <a:t>=</a:t>
          </a:r>
          <a:r>
            <a:rPr lang="zh-CN" altLang="en-US" sz="2000" kern="1200" dirty="0"/>
            <a:t> </a:t>
          </a:r>
          <a:r>
            <a:rPr lang="en-US" altLang="zh-CN" sz="2000" kern="1200" dirty="0"/>
            <a:t>0”.</a:t>
          </a:r>
          <a:endParaRPr lang="en-US" sz="2000" kern="1200" dirty="0"/>
        </a:p>
      </dsp:txBody>
      <dsp:txXfrm rot="-5400000">
        <a:off x="1109479" y="1442207"/>
        <a:ext cx="8557543" cy="929646"/>
      </dsp:txXfrm>
    </dsp:sp>
    <dsp:sp modelId="{D3B2E75C-6DEB-A245-AC78-1990E20519FD}">
      <dsp:nvSpPr>
        <dsp:cNvPr id="0" name=""/>
        <dsp:cNvSpPr/>
      </dsp:nvSpPr>
      <dsp:spPr>
        <a:xfrm rot="5400000">
          <a:off x="-237745" y="3020288"/>
          <a:ext cx="1584969" cy="11094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 rot="-5400000">
        <a:off x="1" y="3337281"/>
        <a:ext cx="1109478" cy="475491"/>
      </dsp:txXfrm>
    </dsp:sp>
    <dsp:sp modelId="{63E0FE5A-2B28-994A-9A99-BC025F609EFB}">
      <dsp:nvSpPr>
        <dsp:cNvPr id="0" name=""/>
        <dsp:cNvSpPr/>
      </dsp:nvSpPr>
      <dsp:spPr>
        <a:xfrm rot="5400000">
          <a:off x="4898281" y="-1006259"/>
          <a:ext cx="1030230" cy="86078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 err="1"/>
            <a:t>Before_annivary</a:t>
          </a:r>
          <a:r>
            <a:rPr lang="en-US" altLang="zh-CN" sz="2000" kern="1200" dirty="0"/>
            <a:t> =</a:t>
          </a:r>
          <a:r>
            <a:rPr lang="zh-CN" altLang="en-US" sz="2000" kern="1200" dirty="0"/>
            <a:t> </a:t>
          </a:r>
          <a:r>
            <a:rPr lang="en-US" altLang="zh-CN" sz="2000" kern="1200" dirty="0" err="1"/>
            <a:t>position_company_size</a:t>
          </a:r>
          <a:r>
            <a:rPr lang="en-US" altLang="zh-CN" sz="2000" kern="1200" dirty="0"/>
            <a:t> + Chinese +  Hindi + English + Spanish + experience + Coast + tit + </a:t>
          </a:r>
          <a:r>
            <a:rPr lang="en-US" altLang="zh-CN" sz="2000" kern="1200" dirty="0" err="1"/>
            <a:t>Job_Day</a:t>
          </a:r>
          <a:r>
            <a:rPr lang="en-US" altLang="zh-CN" sz="2000" kern="1200" dirty="0"/>
            <a:t> + career + degree</a:t>
          </a:r>
          <a:endParaRPr lang="en-US" sz="2000" kern="1200" dirty="0"/>
        </a:p>
      </dsp:txBody>
      <dsp:txXfrm rot="-5400000">
        <a:off x="1109479" y="2832835"/>
        <a:ext cx="8557543" cy="92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FEC2F-83CC-4F8B-8920-A60D1808F32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DD425-84E6-400A-A83D-642791EDFF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996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DD425-84E6-400A-A83D-642791EDFF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594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23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642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00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84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939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673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5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200" dirty="0"/>
              <a:t>The longer a person works for a company, he or she is more likely to leave before work anniversary. 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A person working as a director is more likely to leave before anniversary than executives and juniors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but</a:t>
            </a:r>
            <a:r>
              <a:rPr lang="zh-CN" altLang="en-US" sz="1200" dirty="0"/>
              <a:t> </a:t>
            </a:r>
            <a:r>
              <a:rPr lang="en-US" altLang="zh-CN" sz="1200" dirty="0"/>
              <a:t>managers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seniors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significant</a:t>
            </a:r>
            <a:r>
              <a:rPr lang="zh-CN" altLang="en-US" sz="1200" dirty="0"/>
              <a:t> </a:t>
            </a:r>
            <a:r>
              <a:rPr lang="en-US" altLang="zh-CN" sz="1200" dirty="0"/>
              <a:t>different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directors.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41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214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28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923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901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76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02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208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388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33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394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57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394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425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215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047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18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43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35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218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2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4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876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DD425-84E6-400A-A83D-642791EDFF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49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7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5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565067" y="2557814"/>
            <a:ext cx="3039585" cy="1957439"/>
          </a:xfrm>
          <a:custGeom>
            <a:avLst/>
            <a:gdLst>
              <a:gd name="connsiteX0" fmla="*/ 265001 w 3039585"/>
              <a:gd name="connsiteY0" fmla="*/ 144 h 1957439"/>
              <a:gd name="connsiteX1" fmla="*/ 464133 w 3039585"/>
              <a:gd name="connsiteY1" fmla="*/ 2823 h 1957439"/>
              <a:gd name="connsiteX2" fmla="*/ 2254833 w 3039585"/>
              <a:gd name="connsiteY2" fmla="*/ 21873 h 1957439"/>
              <a:gd name="connsiteX3" fmla="*/ 2712033 w 3039585"/>
              <a:gd name="connsiteY3" fmla="*/ 40923 h 1957439"/>
              <a:gd name="connsiteX4" fmla="*/ 2870783 w 3039585"/>
              <a:gd name="connsiteY4" fmla="*/ 59973 h 1957439"/>
              <a:gd name="connsiteX5" fmla="*/ 2940633 w 3039585"/>
              <a:gd name="connsiteY5" fmla="*/ 117123 h 1957439"/>
              <a:gd name="connsiteX6" fmla="*/ 2978733 w 3039585"/>
              <a:gd name="connsiteY6" fmla="*/ 206023 h 1957439"/>
              <a:gd name="connsiteX7" fmla="*/ 2991433 w 3039585"/>
              <a:gd name="connsiteY7" fmla="*/ 364773 h 1957439"/>
              <a:gd name="connsiteX8" fmla="*/ 3035883 w 3039585"/>
              <a:gd name="connsiteY8" fmla="*/ 1818923 h 1957439"/>
              <a:gd name="connsiteX9" fmla="*/ 2883483 w 3039585"/>
              <a:gd name="connsiteY9" fmla="*/ 1914173 h 1957439"/>
              <a:gd name="connsiteX10" fmla="*/ 2559633 w 3039585"/>
              <a:gd name="connsiteY10" fmla="*/ 1907823 h 1957439"/>
              <a:gd name="connsiteX11" fmla="*/ 1435683 w 3039585"/>
              <a:gd name="connsiteY11" fmla="*/ 1907823 h 1957439"/>
              <a:gd name="connsiteX12" fmla="*/ 286333 w 3039585"/>
              <a:gd name="connsiteY12" fmla="*/ 1952273 h 1957439"/>
              <a:gd name="connsiteX13" fmla="*/ 108533 w 3039585"/>
              <a:gd name="connsiteY13" fmla="*/ 1952273 h 1957439"/>
              <a:gd name="connsiteX14" fmla="*/ 32333 w 3039585"/>
              <a:gd name="connsiteY14" fmla="*/ 1914173 h 1957439"/>
              <a:gd name="connsiteX15" fmla="*/ 13283 w 3039585"/>
              <a:gd name="connsiteY15" fmla="*/ 1825273 h 1957439"/>
              <a:gd name="connsiteX16" fmla="*/ 583 w 3039585"/>
              <a:gd name="connsiteY16" fmla="*/ 1691923 h 1957439"/>
              <a:gd name="connsiteX17" fmla="*/ 32333 w 3039585"/>
              <a:gd name="connsiteY17" fmla="*/ 301273 h 1957439"/>
              <a:gd name="connsiteX18" fmla="*/ 51383 w 3039585"/>
              <a:gd name="connsiteY18" fmla="*/ 129823 h 1957439"/>
              <a:gd name="connsiteX19" fmla="*/ 95833 w 3039585"/>
              <a:gd name="connsiteY19" fmla="*/ 40923 h 1957439"/>
              <a:gd name="connsiteX20" fmla="*/ 197433 w 3039585"/>
              <a:gd name="connsiteY20" fmla="*/ 2823 h 1957439"/>
              <a:gd name="connsiteX21" fmla="*/ 265001 w 3039585"/>
              <a:gd name="connsiteY21" fmla="*/ 144 h 195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39585" h="1957439">
                <a:moveTo>
                  <a:pt x="265001" y="144"/>
                </a:moveTo>
                <a:cubicBezTo>
                  <a:pt x="348643" y="-749"/>
                  <a:pt x="464133" y="2823"/>
                  <a:pt x="464133" y="2823"/>
                </a:cubicBezTo>
                <a:lnTo>
                  <a:pt x="2254833" y="21873"/>
                </a:lnTo>
                <a:cubicBezTo>
                  <a:pt x="2629483" y="28223"/>
                  <a:pt x="2609375" y="34573"/>
                  <a:pt x="2712033" y="40923"/>
                </a:cubicBezTo>
                <a:cubicBezTo>
                  <a:pt x="2814691" y="47273"/>
                  <a:pt x="2832683" y="47273"/>
                  <a:pt x="2870783" y="59973"/>
                </a:cubicBezTo>
                <a:cubicBezTo>
                  <a:pt x="2908883" y="72673"/>
                  <a:pt x="2922641" y="92781"/>
                  <a:pt x="2940633" y="117123"/>
                </a:cubicBezTo>
                <a:cubicBezTo>
                  <a:pt x="2958625" y="141465"/>
                  <a:pt x="2970266" y="164748"/>
                  <a:pt x="2978733" y="206023"/>
                </a:cubicBezTo>
                <a:cubicBezTo>
                  <a:pt x="2987200" y="247298"/>
                  <a:pt x="2981908" y="95956"/>
                  <a:pt x="2991433" y="364773"/>
                </a:cubicBezTo>
                <a:cubicBezTo>
                  <a:pt x="3000958" y="633590"/>
                  <a:pt x="3053875" y="1722615"/>
                  <a:pt x="3035883" y="1818923"/>
                </a:cubicBezTo>
                <a:cubicBezTo>
                  <a:pt x="3017891" y="1915231"/>
                  <a:pt x="2962858" y="1899356"/>
                  <a:pt x="2883483" y="1914173"/>
                </a:cubicBezTo>
                <a:cubicBezTo>
                  <a:pt x="2808341" y="1918406"/>
                  <a:pt x="2559633" y="1907823"/>
                  <a:pt x="2559633" y="1907823"/>
                </a:cubicBezTo>
                <a:lnTo>
                  <a:pt x="1435683" y="1907823"/>
                </a:lnTo>
                <a:cubicBezTo>
                  <a:pt x="1056800" y="1915231"/>
                  <a:pt x="507525" y="1944865"/>
                  <a:pt x="286333" y="1952273"/>
                </a:cubicBezTo>
                <a:cubicBezTo>
                  <a:pt x="65141" y="1959681"/>
                  <a:pt x="150866" y="1958623"/>
                  <a:pt x="108533" y="1952273"/>
                </a:cubicBezTo>
                <a:cubicBezTo>
                  <a:pt x="66200" y="1945923"/>
                  <a:pt x="48208" y="1935340"/>
                  <a:pt x="32333" y="1914173"/>
                </a:cubicBezTo>
                <a:cubicBezTo>
                  <a:pt x="16458" y="1893006"/>
                  <a:pt x="18575" y="1862315"/>
                  <a:pt x="13283" y="1825273"/>
                </a:cubicBezTo>
                <a:cubicBezTo>
                  <a:pt x="7991" y="1788231"/>
                  <a:pt x="-2592" y="1945923"/>
                  <a:pt x="583" y="1691923"/>
                </a:cubicBezTo>
                <a:cubicBezTo>
                  <a:pt x="3758" y="1437923"/>
                  <a:pt x="23866" y="561623"/>
                  <a:pt x="32333" y="301273"/>
                </a:cubicBezTo>
                <a:cubicBezTo>
                  <a:pt x="40800" y="40923"/>
                  <a:pt x="40800" y="172156"/>
                  <a:pt x="51383" y="129823"/>
                </a:cubicBezTo>
                <a:cubicBezTo>
                  <a:pt x="61966" y="87490"/>
                  <a:pt x="71491" y="62090"/>
                  <a:pt x="95833" y="40923"/>
                </a:cubicBezTo>
                <a:cubicBezTo>
                  <a:pt x="120175" y="19756"/>
                  <a:pt x="136050" y="9173"/>
                  <a:pt x="197433" y="2823"/>
                </a:cubicBezTo>
                <a:cubicBezTo>
                  <a:pt x="212779" y="1236"/>
                  <a:pt x="237121" y="442"/>
                  <a:pt x="265001" y="14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166360" y="2890310"/>
            <a:ext cx="1902440" cy="1859149"/>
          </a:xfrm>
          <a:custGeom>
            <a:avLst/>
            <a:gdLst>
              <a:gd name="connsiteX0" fmla="*/ 923911 w 1902440"/>
              <a:gd name="connsiteY0" fmla="*/ 5 h 1859149"/>
              <a:gd name="connsiteX1" fmla="*/ 1205865 w 1902440"/>
              <a:gd name="connsiteY1" fmla="*/ 38402 h 1859149"/>
              <a:gd name="connsiteX2" fmla="*/ 1501140 w 1902440"/>
              <a:gd name="connsiteY2" fmla="*/ 186040 h 1859149"/>
              <a:gd name="connsiteX3" fmla="*/ 1753553 w 1902440"/>
              <a:gd name="connsiteY3" fmla="*/ 386065 h 1859149"/>
              <a:gd name="connsiteX4" fmla="*/ 1872615 w 1902440"/>
              <a:gd name="connsiteY4" fmla="*/ 743252 h 1859149"/>
              <a:gd name="connsiteX5" fmla="*/ 1891665 w 1902440"/>
              <a:gd name="connsiteY5" fmla="*/ 1152827 h 1859149"/>
              <a:gd name="connsiteX6" fmla="*/ 1729740 w 1902440"/>
              <a:gd name="connsiteY6" fmla="*/ 1524302 h 1859149"/>
              <a:gd name="connsiteX7" fmla="*/ 1482090 w 1902440"/>
              <a:gd name="connsiteY7" fmla="*/ 1710040 h 1859149"/>
              <a:gd name="connsiteX8" fmla="*/ 1129665 w 1902440"/>
              <a:gd name="connsiteY8" fmla="*/ 1833865 h 1859149"/>
              <a:gd name="connsiteX9" fmla="*/ 801053 w 1902440"/>
              <a:gd name="connsiteY9" fmla="*/ 1843390 h 1859149"/>
              <a:gd name="connsiteX10" fmla="*/ 343853 w 1902440"/>
              <a:gd name="connsiteY10" fmla="*/ 1657652 h 1859149"/>
              <a:gd name="connsiteX11" fmla="*/ 77153 w 1902440"/>
              <a:gd name="connsiteY11" fmla="*/ 1300465 h 1859149"/>
              <a:gd name="connsiteX12" fmla="*/ 953 w 1902440"/>
              <a:gd name="connsiteY12" fmla="*/ 824215 h 1859149"/>
              <a:gd name="connsiteX13" fmla="*/ 115253 w 1902440"/>
              <a:gd name="connsiteY13" fmla="*/ 500365 h 1859149"/>
              <a:gd name="connsiteX14" fmla="*/ 267653 w 1902440"/>
              <a:gd name="connsiteY14" fmla="*/ 257477 h 1859149"/>
              <a:gd name="connsiteX15" fmla="*/ 477203 w 1902440"/>
              <a:gd name="connsiteY15" fmla="*/ 124127 h 1859149"/>
              <a:gd name="connsiteX16" fmla="*/ 829628 w 1902440"/>
              <a:gd name="connsiteY16" fmla="*/ 5065 h 1859149"/>
              <a:gd name="connsiteX17" fmla="*/ 923911 w 1902440"/>
              <a:gd name="connsiteY17" fmla="*/ 5 h 185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02440" h="1859149">
                <a:moveTo>
                  <a:pt x="923911" y="5"/>
                </a:moveTo>
                <a:cubicBezTo>
                  <a:pt x="1020575" y="302"/>
                  <a:pt x="1121926" y="15780"/>
                  <a:pt x="1205865" y="38402"/>
                </a:cubicBezTo>
                <a:cubicBezTo>
                  <a:pt x="1317784" y="68564"/>
                  <a:pt x="1409859" y="128096"/>
                  <a:pt x="1501140" y="186040"/>
                </a:cubicBezTo>
                <a:cubicBezTo>
                  <a:pt x="1592421" y="243984"/>
                  <a:pt x="1691641" y="293196"/>
                  <a:pt x="1753553" y="386065"/>
                </a:cubicBezTo>
                <a:cubicBezTo>
                  <a:pt x="1815465" y="478934"/>
                  <a:pt x="1849596" y="615458"/>
                  <a:pt x="1872615" y="743252"/>
                </a:cubicBezTo>
                <a:cubicBezTo>
                  <a:pt x="1895634" y="871046"/>
                  <a:pt x="1915478" y="1022652"/>
                  <a:pt x="1891665" y="1152827"/>
                </a:cubicBezTo>
                <a:cubicBezTo>
                  <a:pt x="1867852" y="1283002"/>
                  <a:pt x="1798002" y="1431433"/>
                  <a:pt x="1729740" y="1524302"/>
                </a:cubicBezTo>
                <a:cubicBezTo>
                  <a:pt x="1661478" y="1617171"/>
                  <a:pt x="1582103" y="1658446"/>
                  <a:pt x="1482090" y="1710040"/>
                </a:cubicBezTo>
                <a:cubicBezTo>
                  <a:pt x="1382077" y="1761634"/>
                  <a:pt x="1243171" y="1811640"/>
                  <a:pt x="1129665" y="1833865"/>
                </a:cubicBezTo>
                <a:cubicBezTo>
                  <a:pt x="1016159" y="1856090"/>
                  <a:pt x="932022" y="1872759"/>
                  <a:pt x="801053" y="1843390"/>
                </a:cubicBezTo>
                <a:cubicBezTo>
                  <a:pt x="670084" y="1814021"/>
                  <a:pt x="464503" y="1748139"/>
                  <a:pt x="343853" y="1657652"/>
                </a:cubicBezTo>
                <a:cubicBezTo>
                  <a:pt x="223203" y="1567165"/>
                  <a:pt x="134303" y="1439371"/>
                  <a:pt x="77153" y="1300465"/>
                </a:cubicBezTo>
                <a:cubicBezTo>
                  <a:pt x="20003" y="1161559"/>
                  <a:pt x="-5397" y="957565"/>
                  <a:pt x="953" y="824215"/>
                </a:cubicBezTo>
                <a:cubicBezTo>
                  <a:pt x="7303" y="690865"/>
                  <a:pt x="70803" y="594821"/>
                  <a:pt x="115253" y="500365"/>
                </a:cubicBezTo>
                <a:cubicBezTo>
                  <a:pt x="159703" y="405909"/>
                  <a:pt x="210503" y="318596"/>
                  <a:pt x="267653" y="257477"/>
                </a:cubicBezTo>
                <a:cubicBezTo>
                  <a:pt x="324803" y="196358"/>
                  <a:pt x="383540" y="166196"/>
                  <a:pt x="477203" y="124127"/>
                </a:cubicBezTo>
                <a:cubicBezTo>
                  <a:pt x="570866" y="82058"/>
                  <a:pt x="708184" y="19352"/>
                  <a:pt x="829628" y="5065"/>
                </a:cubicBezTo>
                <a:cubicBezTo>
                  <a:pt x="859989" y="1493"/>
                  <a:pt x="891690" y="-94"/>
                  <a:pt x="923911" y="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3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638176" y="2035325"/>
            <a:ext cx="4093371" cy="2735863"/>
          </a:xfrm>
          <a:custGeom>
            <a:avLst/>
            <a:gdLst>
              <a:gd name="connsiteX0" fmla="*/ 1528887 w 4093371"/>
              <a:gd name="connsiteY0" fmla="*/ 169 h 2735863"/>
              <a:gd name="connsiteX1" fmla="*/ 1729864 w 4093371"/>
              <a:gd name="connsiteY1" fmla="*/ 14456 h 2735863"/>
              <a:gd name="connsiteX2" fmla="*/ 2065144 w 4093371"/>
              <a:gd name="connsiteY2" fmla="*/ 143996 h 2735863"/>
              <a:gd name="connsiteX3" fmla="*/ 2392804 w 4093371"/>
              <a:gd name="connsiteY3" fmla="*/ 372596 h 2735863"/>
              <a:gd name="connsiteX4" fmla="*/ 2598544 w 4093371"/>
              <a:gd name="connsiteY4" fmla="*/ 692636 h 2735863"/>
              <a:gd name="connsiteX5" fmla="*/ 2735704 w 4093371"/>
              <a:gd name="connsiteY5" fmla="*/ 1020296 h 2735863"/>
              <a:gd name="connsiteX6" fmla="*/ 2796664 w 4093371"/>
              <a:gd name="connsiteY6" fmla="*/ 1203176 h 2735863"/>
              <a:gd name="connsiteX7" fmla="*/ 2971924 w 4093371"/>
              <a:gd name="connsiteY7" fmla="*/ 1187936 h 2735863"/>
              <a:gd name="connsiteX8" fmla="*/ 3284344 w 4093371"/>
              <a:gd name="connsiteY8" fmla="*/ 1157456 h 2735863"/>
              <a:gd name="connsiteX9" fmla="*/ 3612004 w 4093371"/>
              <a:gd name="connsiteY9" fmla="*/ 1271756 h 2735863"/>
              <a:gd name="connsiteX10" fmla="*/ 3787264 w 4093371"/>
              <a:gd name="connsiteY10" fmla="*/ 1401296 h 2735863"/>
              <a:gd name="connsiteX11" fmla="*/ 4000624 w 4093371"/>
              <a:gd name="connsiteY11" fmla="*/ 1713716 h 2735863"/>
              <a:gd name="connsiteX12" fmla="*/ 4092064 w 4093371"/>
              <a:gd name="connsiteY12" fmla="*/ 2132816 h 2735863"/>
              <a:gd name="connsiteX13" fmla="*/ 3939664 w 4093371"/>
              <a:gd name="connsiteY13" fmla="*/ 2437616 h 2735863"/>
              <a:gd name="connsiteX14" fmla="*/ 3779644 w 4093371"/>
              <a:gd name="connsiteY14" fmla="*/ 2574776 h 2735863"/>
              <a:gd name="connsiteX15" fmla="*/ 3337684 w 4093371"/>
              <a:gd name="connsiteY15" fmla="*/ 2658596 h 2735863"/>
              <a:gd name="connsiteX16" fmla="*/ 2987164 w 4093371"/>
              <a:gd name="connsiteY16" fmla="*/ 2605256 h 2735863"/>
              <a:gd name="connsiteX17" fmla="*/ 2552824 w 4093371"/>
              <a:gd name="connsiteY17" fmla="*/ 2582396 h 2735863"/>
              <a:gd name="connsiteX18" fmla="*/ 1889884 w 4093371"/>
              <a:gd name="connsiteY18" fmla="*/ 2605256 h 2735863"/>
              <a:gd name="connsiteX19" fmla="*/ 1333624 w 4093371"/>
              <a:gd name="connsiteY19" fmla="*/ 2658596 h 2735863"/>
              <a:gd name="connsiteX20" fmla="*/ 838324 w 4093371"/>
              <a:gd name="connsiteY20" fmla="*/ 2734796 h 2735863"/>
              <a:gd name="connsiteX21" fmla="*/ 434464 w 4093371"/>
              <a:gd name="connsiteY21" fmla="*/ 2689076 h 2735863"/>
              <a:gd name="connsiteX22" fmla="*/ 106804 w 4093371"/>
              <a:gd name="connsiteY22" fmla="*/ 2506196 h 2735863"/>
              <a:gd name="connsiteX23" fmla="*/ 124 w 4093371"/>
              <a:gd name="connsiteY23" fmla="*/ 2117576 h 2735863"/>
              <a:gd name="connsiteX24" fmla="*/ 122044 w 4093371"/>
              <a:gd name="connsiteY24" fmla="*/ 1881356 h 2735863"/>
              <a:gd name="connsiteX25" fmla="*/ 358264 w 4093371"/>
              <a:gd name="connsiteY25" fmla="*/ 1751816 h 2735863"/>
              <a:gd name="connsiteX26" fmla="*/ 602104 w 4093371"/>
              <a:gd name="connsiteY26" fmla="*/ 1660376 h 2735863"/>
              <a:gd name="connsiteX27" fmla="*/ 487804 w 4093371"/>
              <a:gd name="connsiteY27" fmla="*/ 1180316 h 2735863"/>
              <a:gd name="connsiteX28" fmla="*/ 556384 w 4093371"/>
              <a:gd name="connsiteY28" fmla="*/ 662156 h 2735863"/>
              <a:gd name="connsiteX29" fmla="*/ 838324 w 4093371"/>
              <a:gd name="connsiteY29" fmla="*/ 250676 h 2735863"/>
              <a:gd name="connsiteX30" fmla="*/ 1310764 w 4093371"/>
              <a:gd name="connsiteY30" fmla="*/ 29696 h 2735863"/>
              <a:gd name="connsiteX31" fmla="*/ 1528887 w 4093371"/>
              <a:gd name="connsiteY31" fmla="*/ 169 h 273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3371" h="2735863">
                <a:moveTo>
                  <a:pt x="1528887" y="169"/>
                </a:moveTo>
                <a:cubicBezTo>
                  <a:pt x="1599372" y="-1101"/>
                  <a:pt x="1666999" y="4931"/>
                  <a:pt x="1729864" y="14456"/>
                </a:cubicBezTo>
                <a:cubicBezTo>
                  <a:pt x="1855594" y="33506"/>
                  <a:pt x="1954654" y="84306"/>
                  <a:pt x="2065144" y="143996"/>
                </a:cubicBezTo>
                <a:cubicBezTo>
                  <a:pt x="2175634" y="203686"/>
                  <a:pt x="2303904" y="281156"/>
                  <a:pt x="2392804" y="372596"/>
                </a:cubicBezTo>
                <a:cubicBezTo>
                  <a:pt x="2481704" y="464036"/>
                  <a:pt x="2541394" y="584686"/>
                  <a:pt x="2598544" y="692636"/>
                </a:cubicBezTo>
                <a:cubicBezTo>
                  <a:pt x="2655694" y="800586"/>
                  <a:pt x="2702684" y="935206"/>
                  <a:pt x="2735704" y="1020296"/>
                </a:cubicBezTo>
                <a:cubicBezTo>
                  <a:pt x="2768724" y="1105386"/>
                  <a:pt x="2757294" y="1175236"/>
                  <a:pt x="2796664" y="1203176"/>
                </a:cubicBezTo>
                <a:cubicBezTo>
                  <a:pt x="2836034" y="1231116"/>
                  <a:pt x="2971924" y="1187936"/>
                  <a:pt x="2971924" y="1187936"/>
                </a:cubicBezTo>
                <a:cubicBezTo>
                  <a:pt x="3053204" y="1180316"/>
                  <a:pt x="3177664" y="1143486"/>
                  <a:pt x="3284344" y="1157456"/>
                </a:cubicBezTo>
                <a:cubicBezTo>
                  <a:pt x="3391024" y="1171426"/>
                  <a:pt x="3528184" y="1231116"/>
                  <a:pt x="3612004" y="1271756"/>
                </a:cubicBezTo>
                <a:cubicBezTo>
                  <a:pt x="3695824" y="1312396"/>
                  <a:pt x="3722494" y="1327636"/>
                  <a:pt x="3787264" y="1401296"/>
                </a:cubicBezTo>
                <a:cubicBezTo>
                  <a:pt x="3852034" y="1474956"/>
                  <a:pt x="3949824" y="1591796"/>
                  <a:pt x="4000624" y="1713716"/>
                </a:cubicBezTo>
                <a:cubicBezTo>
                  <a:pt x="4051424" y="1835636"/>
                  <a:pt x="4102224" y="2012166"/>
                  <a:pt x="4092064" y="2132816"/>
                </a:cubicBezTo>
                <a:cubicBezTo>
                  <a:pt x="4081904" y="2253466"/>
                  <a:pt x="3991734" y="2363956"/>
                  <a:pt x="3939664" y="2437616"/>
                </a:cubicBezTo>
                <a:cubicBezTo>
                  <a:pt x="3887594" y="2511276"/>
                  <a:pt x="3879974" y="2537946"/>
                  <a:pt x="3779644" y="2574776"/>
                </a:cubicBezTo>
                <a:cubicBezTo>
                  <a:pt x="3679314" y="2611606"/>
                  <a:pt x="3469764" y="2653516"/>
                  <a:pt x="3337684" y="2658596"/>
                </a:cubicBezTo>
                <a:cubicBezTo>
                  <a:pt x="3205604" y="2663676"/>
                  <a:pt x="3117974" y="2617956"/>
                  <a:pt x="2987164" y="2605256"/>
                </a:cubicBezTo>
                <a:cubicBezTo>
                  <a:pt x="2856354" y="2592556"/>
                  <a:pt x="2735704" y="2582396"/>
                  <a:pt x="2552824" y="2582396"/>
                </a:cubicBezTo>
                <a:cubicBezTo>
                  <a:pt x="2369944" y="2582396"/>
                  <a:pt x="2093084" y="2592556"/>
                  <a:pt x="1889884" y="2605256"/>
                </a:cubicBezTo>
                <a:cubicBezTo>
                  <a:pt x="1686684" y="2617956"/>
                  <a:pt x="1508884" y="2637006"/>
                  <a:pt x="1333624" y="2658596"/>
                </a:cubicBezTo>
                <a:cubicBezTo>
                  <a:pt x="1158364" y="2680186"/>
                  <a:pt x="988184" y="2729716"/>
                  <a:pt x="838324" y="2734796"/>
                </a:cubicBezTo>
                <a:cubicBezTo>
                  <a:pt x="688464" y="2739876"/>
                  <a:pt x="556384" y="2727176"/>
                  <a:pt x="434464" y="2689076"/>
                </a:cubicBezTo>
                <a:cubicBezTo>
                  <a:pt x="312544" y="2650976"/>
                  <a:pt x="179194" y="2601446"/>
                  <a:pt x="106804" y="2506196"/>
                </a:cubicBezTo>
                <a:cubicBezTo>
                  <a:pt x="34414" y="2410946"/>
                  <a:pt x="-2416" y="2221716"/>
                  <a:pt x="124" y="2117576"/>
                </a:cubicBezTo>
                <a:cubicBezTo>
                  <a:pt x="2664" y="2013436"/>
                  <a:pt x="62354" y="1942316"/>
                  <a:pt x="122044" y="1881356"/>
                </a:cubicBezTo>
                <a:cubicBezTo>
                  <a:pt x="181734" y="1820396"/>
                  <a:pt x="276984" y="1781026"/>
                  <a:pt x="358264" y="1751816"/>
                </a:cubicBezTo>
                <a:cubicBezTo>
                  <a:pt x="439544" y="1722606"/>
                  <a:pt x="580514" y="1755626"/>
                  <a:pt x="602104" y="1660376"/>
                </a:cubicBezTo>
                <a:cubicBezTo>
                  <a:pt x="623694" y="1565126"/>
                  <a:pt x="495424" y="1346686"/>
                  <a:pt x="487804" y="1180316"/>
                </a:cubicBezTo>
                <a:cubicBezTo>
                  <a:pt x="480184" y="1013946"/>
                  <a:pt x="497964" y="817096"/>
                  <a:pt x="556384" y="662156"/>
                </a:cubicBezTo>
                <a:cubicBezTo>
                  <a:pt x="614804" y="507216"/>
                  <a:pt x="712594" y="356086"/>
                  <a:pt x="838324" y="250676"/>
                </a:cubicBezTo>
                <a:cubicBezTo>
                  <a:pt x="964054" y="145266"/>
                  <a:pt x="1162174" y="69066"/>
                  <a:pt x="1310764" y="29696"/>
                </a:cubicBezTo>
                <a:cubicBezTo>
                  <a:pt x="1385059" y="10011"/>
                  <a:pt x="1458402" y="1439"/>
                  <a:pt x="1528887" y="16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700426" y="2035325"/>
            <a:ext cx="4093371" cy="2735863"/>
          </a:xfrm>
          <a:custGeom>
            <a:avLst/>
            <a:gdLst>
              <a:gd name="connsiteX0" fmla="*/ 1528887 w 4093371"/>
              <a:gd name="connsiteY0" fmla="*/ 169 h 2735863"/>
              <a:gd name="connsiteX1" fmla="*/ 1729864 w 4093371"/>
              <a:gd name="connsiteY1" fmla="*/ 14456 h 2735863"/>
              <a:gd name="connsiteX2" fmla="*/ 2065144 w 4093371"/>
              <a:gd name="connsiteY2" fmla="*/ 143996 h 2735863"/>
              <a:gd name="connsiteX3" fmla="*/ 2392804 w 4093371"/>
              <a:gd name="connsiteY3" fmla="*/ 372596 h 2735863"/>
              <a:gd name="connsiteX4" fmla="*/ 2598544 w 4093371"/>
              <a:gd name="connsiteY4" fmla="*/ 692636 h 2735863"/>
              <a:gd name="connsiteX5" fmla="*/ 2735704 w 4093371"/>
              <a:gd name="connsiteY5" fmla="*/ 1020296 h 2735863"/>
              <a:gd name="connsiteX6" fmla="*/ 2796664 w 4093371"/>
              <a:gd name="connsiteY6" fmla="*/ 1203176 h 2735863"/>
              <a:gd name="connsiteX7" fmla="*/ 2971924 w 4093371"/>
              <a:gd name="connsiteY7" fmla="*/ 1187936 h 2735863"/>
              <a:gd name="connsiteX8" fmla="*/ 3284344 w 4093371"/>
              <a:gd name="connsiteY8" fmla="*/ 1157456 h 2735863"/>
              <a:gd name="connsiteX9" fmla="*/ 3612004 w 4093371"/>
              <a:gd name="connsiteY9" fmla="*/ 1271756 h 2735863"/>
              <a:gd name="connsiteX10" fmla="*/ 3787264 w 4093371"/>
              <a:gd name="connsiteY10" fmla="*/ 1401296 h 2735863"/>
              <a:gd name="connsiteX11" fmla="*/ 4000624 w 4093371"/>
              <a:gd name="connsiteY11" fmla="*/ 1713716 h 2735863"/>
              <a:gd name="connsiteX12" fmla="*/ 4092064 w 4093371"/>
              <a:gd name="connsiteY12" fmla="*/ 2132816 h 2735863"/>
              <a:gd name="connsiteX13" fmla="*/ 3939664 w 4093371"/>
              <a:gd name="connsiteY13" fmla="*/ 2437616 h 2735863"/>
              <a:gd name="connsiteX14" fmla="*/ 3779644 w 4093371"/>
              <a:gd name="connsiteY14" fmla="*/ 2574776 h 2735863"/>
              <a:gd name="connsiteX15" fmla="*/ 3337684 w 4093371"/>
              <a:gd name="connsiteY15" fmla="*/ 2658596 h 2735863"/>
              <a:gd name="connsiteX16" fmla="*/ 2987164 w 4093371"/>
              <a:gd name="connsiteY16" fmla="*/ 2605256 h 2735863"/>
              <a:gd name="connsiteX17" fmla="*/ 2552824 w 4093371"/>
              <a:gd name="connsiteY17" fmla="*/ 2582396 h 2735863"/>
              <a:gd name="connsiteX18" fmla="*/ 1889884 w 4093371"/>
              <a:gd name="connsiteY18" fmla="*/ 2605256 h 2735863"/>
              <a:gd name="connsiteX19" fmla="*/ 1333624 w 4093371"/>
              <a:gd name="connsiteY19" fmla="*/ 2658596 h 2735863"/>
              <a:gd name="connsiteX20" fmla="*/ 838324 w 4093371"/>
              <a:gd name="connsiteY20" fmla="*/ 2734796 h 2735863"/>
              <a:gd name="connsiteX21" fmla="*/ 434464 w 4093371"/>
              <a:gd name="connsiteY21" fmla="*/ 2689076 h 2735863"/>
              <a:gd name="connsiteX22" fmla="*/ 106804 w 4093371"/>
              <a:gd name="connsiteY22" fmla="*/ 2506196 h 2735863"/>
              <a:gd name="connsiteX23" fmla="*/ 124 w 4093371"/>
              <a:gd name="connsiteY23" fmla="*/ 2117576 h 2735863"/>
              <a:gd name="connsiteX24" fmla="*/ 122044 w 4093371"/>
              <a:gd name="connsiteY24" fmla="*/ 1881356 h 2735863"/>
              <a:gd name="connsiteX25" fmla="*/ 358264 w 4093371"/>
              <a:gd name="connsiteY25" fmla="*/ 1751816 h 2735863"/>
              <a:gd name="connsiteX26" fmla="*/ 602104 w 4093371"/>
              <a:gd name="connsiteY26" fmla="*/ 1660376 h 2735863"/>
              <a:gd name="connsiteX27" fmla="*/ 487804 w 4093371"/>
              <a:gd name="connsiteY27" fmla="*/ 1180316 h 2735863"/>
              <a:gd name="connsiteX28" fmla="*/ 556384 w 4093371"/>
              <a:gd name="connsiteY28" fmla="*/ 662156 h 2735863"/>
              <a:gd name="connsiteX29" fmla="*/ 838324 w 4093371"/>
              <a:gd name="connsiteY29" fmla="*/ 250676 h 2735863"/>
              <a:gd name="connsiteX30" fmla="*/ 1310764 w 4093371"/>
              <a:gd name="connsiteY30" fmla="*/ 29696 h 2735863"/>
              <a:gd name="connsiteX31" fmla="*/ 1528887 w 4093371"/>
              <a:gd name="connsiteY31" fmla="*/ 169 h 273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3371" h="2735863">
                <a:moveTo>
                  <a:pt x="1528887" y="169"/>
                </a:moveTo>
                <a:cubicBezTo>
                  <a:pt x="1599372" y="-1101"/>
                  <a:pt x="1666999" y="4931"/>
                  <a:pt x="1729864" y="14456"/>
                </a:cubicBezTo>
                <a:cubicBezTo>
                  <a:pt x="1855594" y="33506"/>
                  <a:pt x="1954654" y="84306"/>
                  <a:pt x="2065144" y="143996"/>
                </a:cubicBezTo>
                <a:cubicBezTo>
                  <a:pt x="2175634" y="203686"/>
                  <a:pt x="2303904" y="281156"/>
                  <a:pt x="2392804" y="372596"/>
                </a:cubicBezTo>
                <a:cubicBezTo>
                  <a:pt x="2481704" y="464036"/>
                  <a:pt x="2541394" y="584686"/>
                  <a:pt x="2598544" y="692636"/>
                </a:cubicBezTo>
                <a:cubicBezTo>
                  <a:pt x="2655694" y="800586"/>
                  <a:pt x="2702684" y="935206"/>
                  <a:pt x="2735704" y="1020296"/>
                </a:cubicBezTo>
                <a:cubicBezTo>
                  <a:pt x="2768724" y="1105386"/>
                  <a:pt x="2757294" y="1175236"/>
                  <a:pt x="2796664" y="1203176"/>
                </a:cubicBezTo>
                <a:cubicBezTo>
                  <a:pt x="2836034" y="1231116"/>
                  <a:pt x="2971924" y="1187936"/>
                  <a:pt x="2971924" y="1187936"/>
                </a:cubicBezTo>
                <a:cubicBezTo>
                  <a:pt x="3053204" y="1180316"/>
                  <a:pt x="3177664" y="1143486"/>
                  <a:pt x="3284344" y="1157456"/>
                </a:cubicBezTo>
                <a:cubicBezTo>
                  <a:pt x="3391024" y="1171426"/>
                  <a:pt x="3528184" y="1231116"/>
                  <a:pt x="3612004" y="1271756"/>
                </a:cubicBezTo>
                <a:cubicBezTo>
                  <a:pt x="3695824" y="1312396"/>
                  <a:pt x="3722494" y="1327636"/>
                  <a:pt x="3787264" y="1401296"/>
                </a:cubicBezTo>
                <a:cubicBezTo>
                  <a:pt x="3852034" y="1474956"/>
                  <a:pt x="3949824" y="1591796"/>
                  <a:pt x="4000624" y="1713716"/>
                </a:cubicBezTo>
                <a:cubicBezTo>
                  <a:pt x="4051424" y="1835636"/>
                  <a:pt x="4102224" y="2012166"/>
                  <a:pt x="4092064" y="2132816"/>
                </a:cubicBezTo>
                <a:cubicBezTo>
                  <a:pt x="4081904" y="2253466"/>
                  <a:pt x="3991734" y="2363956"/>
                  <a:pt x="3939664" y="2437616"/>
                </a:cubicBezTo>
                <a:cubicBezTo>
                  <a:pt x="3887594" y="2511276"/>
                  <a:pt x="3879974" y="2537946"/>
                  <a:pt x="3779644" y="2574776"/>
                </a:cubicBezTo>
                <a:cubicBezTo>
                  <a:pt x="3679314" y="2611606"/>
                  <a:pt x="3469764" y="2653516"/>
                  <a:pt x="3337684" y="2658596"/>
                </a:cubicBezTo>
                <a:cubicBezTo>
                  <a:pt x="3205604" y="2663676"/>
                  <a:pt x="3117974" y="2617956"/>
                  <a:pt x="2987164" y="2605256"/>
                </a:cubicBezTo>
                <a:cubicBezTo>
                  <a:pt x="2856354" y="2592556"/>
                  <a:pt x="2735704" y="2582396"/>
                  <a:pt x="2552824" y="2582396"/>
                </a:cubicBezTo>
                <a:cubicBezTo>
                  <a:pt x="2369944" y="2582396"/>
                  <a:pt x="2093084" y="2592556"/>
                  <a:pt x="1889884" y="2605256"/>
                </a:cubicBezTo>
                <a:cubicBezTo>
                  <a:pt x="1686684" y="2617956"/>
                  <a:pt x="1508884" y="2637006"/>
                  <a:pt x="1333624" y="2658596"/>
                </a:cubicBezTo>
                <a:cubicBezTo>
                  <a:pt x="1158364" y="2680186"/>
                  <a:pt x="988184" y="2729716"/>
                  <a:pt x="838324" y="2734796"/>
                </a:cubicBezTo>
                <a:cubicBezTo>
                  <a:pt x="688464" y="2739876"/>
                  <a:pt x="556384" y="2727176"/>
                  <a:pt x="434464" y="2689076"/>
                </a:cubicBezTo>
                <a:cubicBezTo>
                  <a:pt x="312544" y="2650976"/>
                  <a:pt x="179194" y="2601446"/>
                  <a:pt x="106804" y="2506196"/>
                </a:cubicBezTo>
                <a:cubicBezTo>
                  <a:pt x="34414" y="2410946"/>
                  <a:pt x="-2416" y="2221716"/>
                  <a:pt x="124" y="2117576"/>
                </a:cubicBezTo>
                <a:cubicBezTo>
                  <a:pt x="2664" y="2013436"/>
                  <a:pt x="62354" y="1942316"/>
                  <a:pt x="122044" y="1881356"/>
                </a:cubicBezTo>
                <a:cubicBezTo>
                  <a:pt x="181734" y="1820396"/>
                  <a:pt x="276984" y="1781026"/>
                  <a:pt x="358264" y="1751816"/>
                </a:cubicBezTo>
                <a:cubicBezTo>
                  <a:pt x="439544" y="1722606"/>
                  <a:pt x="580514" y="1755626"/>
                  <a:pt x="602104" y="1660376"/>
                </a:cubicBezTo>
                <a:cubicBezTo>
                  <a:pt x="623694" y="1565126"/>
                  <a:pt x="495424" y="1346686"/>
                  <a:pt x="487804" y="1180316"/>
                </a:cubicBezTo>
                <a:cubicBezTo>
                  <a:pt x="480184" y="1013946"/>
                  <a:pt x="497964" y="817096"/>
                  <a:pt x="556384" y="662156"/>
                </a:cubicBezTo>
                <a:cubicBezTo>
                  <a:pt x="614804" y="507216"/>
                  <a:pt x="712594" y="356086"/>
                  <a:pt x="838324" y="250676"/>
                </a:cubicBezTo>
                <a:cubicBezTo>
                  <a:pt x="964054" y="145266"/>
                  <a:pt x="1162174" y="69066"/>
                  <a:pt x="1310764" y="29696"/>
                </a:cubicBezTo>
                <a:cubicBezTo>
                  <a:pt x="1385059" y="10011"/>
                  <a:pt x="1458402" y="1439"/>
                  <a:pt x="1528887" y="16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00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59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4" r:id="rId4"/>
    <p:sldLayoutId id="214748366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tiff"/><Relationship Id="rId5" Type="http://schemas.openxmlformats.org/officeDocument/2006/relationships/image" Target="../media/image5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60CE1A-FDA5-CA46-9C94-A0CC20B47844}"/>
              </a:ext>
            </a:extLst>
          </p:cNvPr>
          <p:cNvGrpSpPr/>
          <p:nvPr/>
        </p:nvGrpSpPr>
        <p:grpSpPr>
          <a:xfrm>
            <a:off x="3329282" y="1570161"/>
            <a:ext cx="1326798" cy="1659278"/>
            <a:chOff x="3329282" y="1417445"/>
            <a:chExt cx="1326798" cy="1659278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3329282" y="1683030"/>
              <a:ext cx="559528" cy="601172"/>
            </a:xfrm>
            <a:custGeom>
              <a:avLst/>
              <a:gdLst>
                <a:gd name="T0" fmla="*/ 168 w 214"/>
                <a:gd name="T1" fmla="*/ 88 h 203"/>
                <a:gd name="T2" fmla="*/ 185 w 214"/>
                <a:gd name="T3" fmla="*/ 29 h 203"/>
                <a:gd name="T4" fmla="*/ 122 w 214"/>
                <a:gd name="T5" fmla="*/ 52 h 203"/>
                <a:gd name="T6" fmla="*/ 65 w 214"/>
                <a:gd name="T7" fmla="*/ 6 h 203"/>
                <a:gd name="T8" fmla="*/ 7 w 214"/>
                <a:gd name="T9" fmla="*/ 67 h 203"/>
                <a:gd name="T10" fmla="*/ 28 w 214"/>
                <a:gd name="T11" fmla="*/ 100 h 203"/>
                <a:gd name="T12" fmla="*/ 29 w 214"/>
                <a:gd name="T13" fmla="*/ 183 h 203"/>
                <a:gd name="T14" fmla="*/ 95 w 214"/>
                <a:gd name="T15" fmla="*/ 154 h 203"/>
                <a:gd name="T16" fmla="*/ 121 w 214"/>
                <a:gd name="T17" fmla="*/ 197 h 203"/>
                <a:gd name="T18" fmla="*/ 208 w 214"/>
                <a:gd name="T19" fmla="*/ 149 h 203"/>
                <a:gd name="T20" fmla="*/ 171 w 214"/>
                <a:gd name="T21" fmla="*/ 59 h 203"/>
                <a:gd name="T22" fmla="*/ 179 w 214"/>
                <a:gd name="T23" fmla="*/ 41 h 203"/>
                <a:gd name="T24" fmla="*/ 144 w 214"/>
                <a:gd name="T25" fmla="*/ 54 h 203"/>
                <a:gd name="T26" fmla="*/ 169 w 214"/>
                <a:gd name="T27" fmla="*/ 64 h 203"/>
                <a:gd name="T28" fmla="*/ 143 w 214"/>
                <a:gd name="T29" fmla="*/ 54 h 203"/>
                <a:gd name="T30" fmla="*/ 138 w 214"/>
                <a:gd name="T31" fmla="*/ 56 h 203"/>
                <a:gd name="T32" fmla="*/ 158 w 214"/>
                <a:gd name="T33" fmla="*/ 86 h 203"/>
                <a:gd name="T34" fmla="*/ 125 w 214"/>
                <a:gd name="T35" fmla="*/ 61 h 203"/>
                <a:gd name="T36" fmla="*/ 45 w 214"/>
                <a:gd name="T37" fmla="*/ 173 h 203"/>
                <a:gd name="T38" fmla="*/ 59 w 214"/>
                <a:gd name="T39" fmla="*/ 164 h 203"/>
                <a:gd name="T40" fmla="*/ 45 w 214"/>
                <a:gd name="T41" fmla="*/ 173 h 203"/>
                <a:gd name="T42" fmla="*/ 61 w 214"/>
                <a:gd name="T43" fmla="*/ 162 h 203"/>
                <a:gd name="T44" fmla="*/ 59 w 214"/>
                <a:gd name="T45" fmla="*/ 148 h 203"/>
                <a:gd name="T46" fmla="*/ 70 w 214"/>
                <a:gd name="T47" fmla="*/ 158 h 203"/>
                <a:gd name="T48" fmla="*/ 74 w 214"/>
                <a:gd name="T49" fmla="*/ 156 h 203"/>
                <a:gd name="T50" fmla="*/ 60 w 214"/>
                <a:gd name="T51" fmla="*/ 145 h 203"/>
                <a:gd name="T52" fmla="*/ 84 w 214"/>
                <a:gd name="T53" fmla="*/ 149 h 203"/>
                <a:gd name="T54" fmla="*/ 95 w 214"/>
                <a:gd name="T55" fmla="*/ 142 h 203"/>
                <a:gd name="T56" fmla="*/ 67 w 214"/>
                <a:gd name="T57" fmla="*/ 133 h 203"/>
                <a:gd name="T58" fmla="*/ 69 w 214"/>
                <a:gd name="T59" fmla="*/ 121 h 203"/>
                <a:gd name="T60" fmla="*/ 21 w 214"/>
                <a:gd name="T61" fmla="*/ 76 h 203"/>
                <a:gd name="T62" fmla="*/ 95 w 214"/>
                <a:gd name="T63" fmla="*/ 142 h 203"/>
                <a:gd name="T64" fmla="*/ 103 w 214"/>
                <a:gd name="T65" fmla="*/ 146 h 203"/>
                <a:gd name="T66" fmla="*/ 116 w 214"/>
                <a:gd name="T67" fmla="*/ 182 h 203"/>
                <a:gd name="T68" fmla="*/ 27 w 214"/>
                <a:gd name="T69" fmla="*/ 77 h 203"/>
                <a:gd name="T70" fmla="*/ 39 w 214"/>
                <a:gd name="T71" fmla="*/ 79 h 203"/>
                <a:gd name="T72" fmla="*/ 124 w 214"/>
                <a:gd name="T73" fmla="*/ 157 h 203"/>
                <a:gd name="T74" fmla="*/ 48 w 214"/>
                <a:gd name="T75" fmla="*/ 81 h 203"/>
                <a:gd name="T76" fmla="*/ 71 w 214"/>
                <a:gd name="T77" fmla="*/ 84 h 203"/>
                <a:gd name="T78" fmla="*/ 127 w 214"/>
                <a:gd name="T79" fmla="*/ 144 h 203"/>
                <a:gd name="T80" fmla="*/ 133 w 214"/>
                <a:gd name="T81" fmla="*/ 129 h 203"/>
                <a:gd name="T82" fmla="*/ 72 w 214"/>
                <a:gd name="T83" fmla="*/ 77 h 203"/>
                <a:gd name="T84" fmla="*/ 117 w 214"/>
                <a:gd name="T85" fmla="*/ 103 h 203"/>
                <a:gd name="T86" fmla="*/ 138 w 214"/>
                <a:gd name="T87" fmla="*/ 128 h 203"/>
                <a:gd name="T88" fmla="*/ 167 w 214"/>
                <a:gd name="T89" fmla="*/ 133 h 203"/>
                <a:gd name="T90" fmla="*/ 72 w 214"/>
                <a:gd name="T91" fmla="*/ 60 h 203"/>
                <a:gd name="T92" fmla="*/ 178 w 214"/>
                <a:gd name="T93" fmla="*/ 137 h 203"/>
                <a:gd name="T94" fmla="*/ 188 w 214"/>
                <a:gd name="T95" fmla="*/ 138 h 203"/>
                <a:gd name="T96" fmla="*/ 73 w 214"/>
                <a:gd name="T97" fmla="*/ 16 h 203"/>
                <a:gd name="T98" fmla="*/ 116 w 214"/>
                <a:gd name="T99" fmla="*/ 62 h 203"/>
                <a:gd name="T100" fmla="*/ 141 w 214"/>
                <a:gd name="T101" fmla="*/ 81 h 203"/>
                <a:gd name="T102" fmla="*/ 154 w 214"/>
                <a:gd name="T103" fmla="*/ 94 h 203"/>
                <a:gd name="T104" fmla="*/ 194 w 214"/>
                <a:gd name="T105" fmla="*/ 13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203">
                  <a:moveTo>
                    <a:pt x="210" y="140"/>
                  </a:moveTo>
                  <a:cubicBezTo>
                    <a:pt x="196" y="129"/>
                    <a:pt x="162" y="108"/>
                    <a:pt x="168" y="88"/>
                  </a:cubicBezTo>
                  <a:cubicBezTo>
                    <a:pt x="174" y="70"/>
                    <a:pt x="185" y="53"/>
                    <a:pt x="191" y="35"/>
                  </a:cubicBezTo>
                  <a:cubicBezTo>
                    <a:pt x="192" y="31"/>
                    <a:pt x="189" y="27"/>
                    <a:pt x="185" y="29"/>
                  </a:cubicBezTo>
                  <a:cubicBezTo>
                    <a:pt x="175" y="32"/>
                    <a:pt x="164" y="36"/>
                    <a:pt x="154" y="40"/>
                  </a:cubicBezTo>
                  <a:cubicBezTo>
                    <a:pt x="146" y="43"/>
                    <a:pt x="130" y="53"/>
                    <a:pt x="122" y="52"/>
                  </a:cubicBezTo>
                  <a:cubicBezTo>
                    <a:pt x="105" y="50"/>
                    <a:pt x="84" y="15"/>
                    <a:pt x="73" y="3"/>
                  </a:cubicBezTo>
                  <a:cubicBezTo>
                    <a:pt x="70" y="0"/>
                    <a:pt x="66" y="2"/>
                    <a:pt x="65" y="6"/>
                  </a:cubicBezTo>
                  <a:cubicBezTo>
                    <a:pt x="63" y="30"/>
                    <a:pt x="63" y="53"/>
                    <a:pt x="66" y="77"/>
                  </a:cubicBezTo>
                  <a:cubicBezTo>
                    <a:pt x="47" y="69"/>
                    <a:pt x="27" y="65"/>
                    <a:pt x="7" y="67"/>
                  </a:cubicBezTo>
                  <a:cubicBezTo>
                    <a:pt x="2" y="67"/>
                    <a:pt x="0" y="72"/>
                    <a:pt x="3" y="75"/>
                  </a:cubicBezTo>
                  <a:cubicBezTo>
                    <a:pt x="11" y="84"/>
                    <a:pt x="19" y="92"/>
                    <a:pt x="28" y="100"/>
                  </a:cubicBezTo>
                  <a:cubicBezTo>
                    <a:pt x="34" y="105"/>
                    <a:pt x="52" y="116"/>
                    <a:pt x="55" y="123"/>
                  </a:cubicBezTo>
                  <a:cubicBezTo>
                    <a:pt x="61" y="138"/>
                    <a:pt x="36" y="169"/>
                    <a:pt x="29" y="183"/>
                  </a:cubicBezTo>
                  <a:cubicBezTo>
                    <a:pt x="27" y="188"/>
                    <a:pt x="31" y="192"/>
                    <a:pt x="36" y="190"/>
                  </a:cubicBezTo>
                  <a:cubicBezTo>
                    <a:pt x="56" y="179"/>
                    <a:pt x="76" y="167"/>
                    <a:pt x="95" y="154"/>
                  </a:cubicBezTo>
                  <a:cubicBezTo>
                    <a:pt x="100" y="169"/>
                    <a:pt x="106" y="184"/>
                    <a:pt x="112" y="199"/>
                  </a:cubicBezTo>
                  <a:cubicBezTo>
                    <a:pt x="114" y="203"/>
                    <a:pt x="120" y="201"/>
                    <a:pt x="121" y="197"/>
                  </a:cubicBezTo>
                  <a:cubicBezTo>
                    <a:pt x="127" y="178"/>
                    <a:pt x="133" y="158"/>
                    <a:pt x="139" y="139"/>
                  </a:cubicBezTo>
                  <a:cubicBezTo>
                    <a:pt x="162" y="146"/>
                    <a:pt x="184" y="149"/>
                    <a:pt x="208" y="149"/>
                  </a:cubicBezTo>
                  <a:cubicBezTo>
                    <a:pt x="213" y="149"/>
                    <a:pt x="214" y="142"/>
                    <a:pt x="210" y="140"/>
                  </a:cubicBezTo>
                  <a:close/>
                  <a:moveTo>
                    <a:pt x="171" y="59"/>
                  </a:moveTo>
                  <a:cubicBezTo>
                    <a:pt x="167" y="56"/>
                    <a:pt x="163" y="52"/>
                    <a:pt x="158" y="49"/>
                  </a:cubicBezTo>
                  <a:cubicBezTo>
                    <a:pt x="165" y="46"/>
                    <a:pt x="172" y="44"/>
                    <a:pt x="179" y="41"/>
                  </a:cubicBezTo>
                  <a:cubicBezTo>
                    <a:pt x="176" y="47"/>
                    <a:pt x="174" y="53"/>
                    <a:pt x="171" y="59"/>
                  </a:cubicBezTo>
                  <a:close/>
                  <a:moveTo>
                    <a:pt x="144" y="54"/>
                  </a:moveTo>
                  <a:cubicBezTo>
                    <a:pt x="147" y="53"/>
                    <a:pt x="151" y="51"/>
                    <a:pt x="154" y="50"/>
                  </a:cubicBezTo>
                  <a:cubicBezTo>
                    <a:pt x="159" y="55"/>
                    <a:pt x="164" y="59"/>
                    <a:pt x="169" y="64"/>
                  </a:cubicBezTo>
                  <a:cubicBezTo>
                    <a:pt x="168" y="66"/>
                    <a:pt x="167" y="69"/>
                    <a:pt x="166" y="72"/>
                  </a:cubicBezTo>
                  <a:cubicBezTo>
                    <a:pt x="158" y="67"/>
                    <a:pt x="150" y="61"/>
                    <a:pt x="143" y="54"/>
                  </a:cubicBezTo>
                  <a:cubicBezTo>
                    <a:pt x="144" y="54"/>
                    <a:pt x="144" y="54"/>
                    <a:pt x="144" y="54"/>
                  </a:cubicBezTo>
                  <a:close/>
                  <a:moveTo>
                    <a:pt x="138" y="56"/>
                  </a:moveTo>
                  <a:cubicBezTo>
                    <a:pt x="145" y="65"/>
                    <a:pt x="153" y="72"/>
                    <a:pt x="163" y="77"/>
                  </a:cubicBezTo>
                  <a:cubicBezTo>
                    <a:pt x="162" y="80"/>
                    <a:pt x="160" y="83"/>
                    <a:pt x="158" y="86"/>
                  </a:cubicBezTo>
                  <a:cubicBezTo>
                    <a:pt x="154" y="83"/>
                    <a:pt x="149" y="80"/>
                    <a:pt x="145" y="76"/>
                  </a:cubicBezTo>
                  <a:cubicBezTo>
                    <a:pt x="138" y="71"/>
                    <a:pt x="131" y="66"/>
                    <a:pt x="125" y="61"/>
                  </a:cubicBezTo>
                  <a:cubicBezTo>
                    <a:pt x="129" y="60"/>
                    <a:pt x="134" y="58"/>
                    <a:pt x="138" y="56"/>
                  </a:cubicBezTo>
                  <a:close/>
                  <a:moveTo>
                    <a:pt x="45" y="173"/>
                  </a:moveTo>
                  <a:cubicBezTo>
                    <a:pt x="48" y="169"/>
                    <a:pt x="50" y="164"/>
                    <a:pt x="53" y="160"/>
                  </a:cubicBezTo>
                  <a:cubicBezTo>
                    <a:pt x="55" y="161"/>
                    <a:pt x="57" y="163"/>
                    <a:pt x="59" y="164"/>
                  </a:cubicBezTo>
                  <a:cubicBezTo>
                    <a:pt x="59" y="165"/>
                    <a:pt x="59" y="165"/>
                    <a:pt x="60" y="165"/>
                  </a:cubicBezTo>
                  <a:cubicBezTo>
                    <a:pt x="55" y="168"/>
                    <a:pt x="50" y="170"/>
                    <a:pt x="45" y="173"/>
                  </a:cubicBezTo>
                  <a:close/>
                  <a:moveTo>
                    <a:pt x="61" y="164"/>
                  </a:moveTo>
                  <a:cubicBezTo>
                    <a:pt x="62" y="163"/>
                    <a:pt x="62" y="162"/>
                    <a:pt x="61" y="162"/>
                  </a:cubicBezTo>
                  <a:cubicBezTo>
                    <a:pt x="59" y="160"/>
                    <a:pt x="57" y="158"/>
                    <a:pt x="55" y="156"/>
                  </a:cubicBezTo>
                  <a:cubicBezTo>
                    <a:pt x="56" y="153"/>
                    <a:pt x="57" y="151"/>
                    <a:pt x="59" y="148"/>
                  </a:cubicBezTo>
                  <a:cubicBezTo>
                    <a:pt x="61" y="150"/>
                    <a:pt x="63" y="152"/>
                    <a:pt x="66" y="154"/>
                  </a:cubicBezTo>
                  <a:cubicBezTo>
                    <a:pt x="67" y="156"/>
                    <a:pt x="69" y="157"/>
                    <a:pt x="70" y="158"/>
                  </a:cubicBezTo>
                  <a:cubicBezTo>
                    <a:pt x="67" y="160"/>
                    <a:pt x="64" y="162"/>
                    <a:pt x="61" y="164"/>
                  </a:cubicBezTo>
                  <a:close/>
                  <a:moveTo>
                    <a:pt x="74" y="156"/>
                  </a:moveTo>
                  <a:cubicBezTo>
                    <a:pt x="72" y="154"/>
                    <a:pt x="69" y="153"/>
                    <a:pt x="67" y="151"/>
                  </a:cubicBezTo>
                  <a:cubicBezTo>
                    <a:pt x="65" y="149"/>
                    <a:pt x="62" y="147"/>
                    <a:pt x="60" y="145"/>
                  </a:cubicBezTo>
                  <a:cubicBezTo>
                    <a:pt x="62" y="142"/>
                    <a:pt x="63" y="139"/>
                    <a:pt x="65" y="136"/>
                  </a:cubicBezTo>
                  <a:cubicBezTo>
                    <a:pt x="71" y="141"/>
                    <a:pt x="77" y="146"/>
                    <a:pt x="84" y="149"/>
                  </a:cubicBezTo>
                  <a:cubicBezTo>
                    <a:pt x="80" y="152"/>
                    <a:pt x="77" y="154"/>
                    <a:pt x="74" y="156"/>
                  </a:cubicBezTo>
                  <a:close/>
                  <a:moveTo>
                    <a:pt x="95" y="142"/>
                  </a:moveTo>
                  <a:cubicBezTo>
                    <a:pt x="92" y="144"/>
                    <a:pt x="90" y="145"/>
                    <a:pt x="87" y="147"/>
                  </a:cubicBezTo>
                  <a:cubicBezTo>
                    <a:pt x="80" y="142"/>
                    <a:pt x="73" y="137"/>
                    <a:pt x="67" y="133"/>
                  </a:cubicBezTo>
                  <a:cubicBezTo>
                    <a:pt x="68" y="131"/>
                    <a:pt x="68" y="129"/>
                    <a:pt x="69" y="127"/>
                  </a:cubicBezTo>
                  <a:cubicBezTo>
                    <a:pt x="70" y="126"/>
                    <a:pt x="70" y="123"/>
                    <a:pt x="69" y="121"/>
                  </a:cubicBezTo>
                  <a:cubicBezTo>
                    <a:pt x="51" y="107"/>
                    <a:pt x="34" y="92"/>
                    <a:pt x="18" y="76"/>
                  </a:cubicBezTo>
                  <a:cubicBezTo>
                    <a:pt x="19" y="76"/>
                    <a:pt x="20" y="76"/>
                    <a:pt x="21" y="76"/>
                  </a:cubicBezTo>
                  <a:cubicBezTo>
                    <a:pt x="46" y="98"/>
                    <a:pt x="71" y="120"/>
                    <a:pt x="97" y="141"/>
                  </a:cubicBezTo>
                  <a:cubicBezTo>
                    <a:pt x="96" y="141"/>
                    <a:pt x="96" y="141"/>
                    <a:pt x="95" y="142"/>
                  </a:cubicBezTo>
                  <a:close/>
                  <a:moveTo>
                    <a:pt x="116" y="182"/>
                  </a:moveTo>
                  <a:cubicBezTo>
                    <a:pt x="111" y="170"/>
                    <a:pt x="107" y="158"/>
                    <a:pt x="103" y="146"/>
                  </a:cubicBezTo>
                  <a:cubicBezTo>
                    <a:pt x="109" y="151"/>
                    <a:pt x="116" y="156"/>
                    <a:pt x="122" y="161"/>
                  </a:cubicBezTo>
                  <a:cubicBezTo>
                    <a:pt x="120" y="168"/>
                    <a:pt x="118" y="175"/>
                    <a:pt x="116" y="182"/>
                  </a:cubicBezTo>
                  <a:close/>
                  <a:moveTo>
                    <a:pt x="124" y="157"/>
                  </a:moveTo>
                  <a:cubicBezTo>
                    <a:pt x="93" y="129"/>
                    <a:pt x="60" y="102"/>
                    <a:pt x="27" y="77"/>
                  </a:cubicBezTo>
                  <a:cubicBezTo>
                    <a:pt x="31" y="77"/>
                    <a:pt x="35" y="78"/>
                    <a:pt x="39" y="79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69" y="102"/>
                    <a:pt x="97" y="125"/>
                    <a:pt x="126" y="148"/>
                  </a:cubicBezTo>
                  <a:cubicBezTo>
                    <a:pt x="125" y="151"/>
                    <a:pt x="124" y="154"/>
                    <a:pt x="124" y="157"/>
                  </a:cubicBezTo>
                  <a:close/>
                  <a:moveTo>
                    <a:pt x="127" y="144"/>
                  </a:moveTo>
                  <a:cubicBezTo>
                    <a:pt x="102" y="121"/>
                    <a:pt x="75" y="100"/>
                    <a:pt x="48" y="81"/>
                  </a:cubicBezTo>
                  <a:cubicBezTo>
                    <a:pt x="53" y="82"/>
                    <a:pt x="59" y="85"/>
                    <a:pt x="64" y="87"/>
                  </a:cubicBezTo>
                  <a:cubicBezTo>
                    <a:pt x="68" y="89"/>
                    <a:pt x="70" y="87"/>
                    <a:pt x="71" y="84"/>
                  </a:cubicBezTo>
                  <a:cubicBezTo>
                    <a:pt x="91" y="101"/>
                    <a:pt x="111" y="117"/>
                    <a:pt x="131" y="133"/>
                  </a:cubicBezTo>
                  <a:cubicBezTo>
                    <a:pt x="130" y="137"/>
                    <a:pt x="129" y="141"/>
                    <a:pt x="127" y="144"/>
                  </a:cubicBezTo>
                  <a:close/>
                  <a:moveTo>
                    <a:pt x="138" y="128"/>
                  </a:moveTo>
                  <a:cubicBezTo>
                    <a:pt x="136" y="127"/>
                    <a:pt x="134" y="128"/>
                    <a:pt x="133" y="129"/>
                  </a:cubicBezTo>
                  <a:cubicBezTo>
                    <a:pt x="113" y="112"/>
                    <a:pt x="92" y="96"/>
                    <a:pt x="72" y="79"/>
                  </a:cubicBezTo>
                  <a:cubicBezTo>
                    <a:pt x="72" y="78"/>
                    <a:pt x="72" y="78"/>
                    <a:pt x="72" y="77"/>
                  </a:cubicBezTo>
                  <a:cubicBezTo>
                    <a:pt x="72" y="73"/>
                    <a:pt x="72" y="69"/>
                    <a:pt x="72" y="66"/>
                  </a:cubicBezTo>
                  <a:cubicBezTo>
                    <a:pt x="86" y="79"/>
                    <a:pt x="101" y="91"/>
                    <a:pt x="117" y="103"/>
                  </a:cubicBezTo>
                  <a:cubicBezTo>
                    <a:pt x="130" y="113"/>
                    <a:pt x="142" y="125"/>
                    <a:pt x="157" y="133"/>
                  </a:cubicBezTo>
                  <a:cubicBezTo>
                    <a:pt x="150" y="132"/>
                    <a:pt x="144" y="130"/>
                    <a:pt x="138" y="128"/>
                  </a:cubicBezTo>
                  <a:close/>
                  <a:moveTo>
                    <a:pt x="167" y="136"/>
                  </a:moveTo>
                  <a:cubicBezTo>
                    <a:pt x="168" y="135"/>
                    <a:pt x="168" y="134"/>
                    <a:pt x="167" y="133"/>
                  </a:cubicBezTo>
                  <a:cubicBezTo>
                    <a:pt x="153" y="119"/>
                    <a:pt x="136" y="109"/>
                    <a:pt x="121" y="98"/>
                  </a:cubicBezTo>
                  <a:cubicBezTo>
                    <a:pt x="105" y="85"/>
                    <a:pt x="88" y="72"/>
                    <a:pt x="72" y="60"/>
                  </a:cubicBezTo>
                  <a:cubicBezTo>
                    <a:pt x="72" y="54"/>
                    <a:pt x="72" y="48"/>
                    <a:pt x="72" y="43"/>
                  </a:cubicBezTo>
                  <a:cubicBezTo>
                    <a:pt x="108" y="74"/>
                    <a:pt x="142" y="106"/>
                    <a:pt x="178" y="137"/>
                  </a:cubicBezTo>
                  <a:cubicBezTo>
                    <a:pt x="174" y="137"/>
                    <a:pt x="171" y="136"/>
                    <a:pt x="167" y="136"/>
                  </a:cubicBezTo>
                  <a:close/>
                  <a:moveTo>
                    <a:pt x="188" y="138"/>
                  </a:moveTo>
                  <a:cubicBezTo>
                    <a:pt x="152" y="102"/>
                    <a:pt x="112" y="69"/>
                    <a:pt x="72" y="37"/>
                  </a:cubicBezTo>
                  <a:cubicBezTo>
                    <a:pt x="72" y="30"/>
                    <a:pt x="73" y="23"/>
                    <a:pt x="73" y="16"/>
                  </a:cubicBezTo>
                  <a:cubicBezTo>
                    <a:pt x="81" y="25"/>
                    <a:pt x="89" y="34"/>
                    <a:pt x="97" y="43"/>
                  </a:cubicBezTo>
                  <a:cubicBezTo>
                    <a:pt x="101" y="49"/>
                    <a:pt x="108" y="60"/>
                    <a:pt x="116" y="62"/>
                  </a:cubicBezTo>
                  <a:cubicBezTo>
                    <a:pt x="117" y="62"/>
                    <a:pt x="117" y="62"/>
                    <a:pt x="118" y="62"/>
                  </a:cubicBezTo>
                  <a:cubicBezTo>
                    <a:pt x="126" y="68"/>
                    <a:pt x="134" y="75"/>
                    <a:pt x="141" y="81"/>
                  </a:cubicBezTo>
                  <a:cubicBezTo>
                    <a:pt x="146" y="84"/>
                    <a:pt x="150" y="89"/>
                    <a:pt x="155" y="92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53" y="96"/>
                    <a:pt x="153" y="99"/>
                    <a:pt x="155" y="100"/>
                  </a:cubicBezTo>
                  <a:cubicBezTo>
                    <a:pt x="167" y="114"/>
                    <a:pt x="180" y="127"/>
                    <a:pt x="194" y="139"/>
                  </a:cubicBezTo>
                  <a:cubicBezTo>
                    <a:pt x="192" y="139"/>
                    <a:pt x="190" y="138"/>
                    <a:pt x="188" y="1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endParaRPr>
            </a:p>
          </p:txBody>
        </p: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96553" y="1417445"/>
              <a:ext cx="559527" cy="531170"/>
            </a:xfrm>
            <a:custGeom>
              <a:avLst/>
              <a:gdLst>
                <a:gd name="T0" fmla="*/ 168 w 214"/>
                <a:gd name="T1" fmla="*/ 88 h 203"/>
                <a:gd name="T2" fmla="*/ 185 w 214"/>
                <a:gd name="T3" fmla="*/ 29 h 203"/>
                <a:gd name="T4" fmla="*/ 122 w 214"/>
                <a:gd name="T5" fmla="*/ 52 h 203"/>
                <a:gd name="T6" fmla="*/ 65 w 214"/>
                <a:gd name="T7" fmla="*/ 6 h 203"/>
                <a:gd name="T8" fmla="*/ 7 w 214"/>
                <a:gd name="T9" fmla="*/ 67 h 203"/>
                <a:gd name="T10" fmla="*/ 28 w 214"/>
                <a:gd name="T11" fmla="*/ 100 h 203"/>
                <a:gd name="T12" fmla="*/ 29 w 214"/>
                <a:gd name="T13" fmla="*/ 183 h 203"/>
                <a:gd name="T14" fmla="*/ 95 w 214"/>
                <a:gd name="T15" fmla="*/ 154 h 203"/>
                <a:gd name="T16" fmla="*/ 121 w 214"/>
                <a:gd name="T17" fmla="*/ 197 h 203"/>
                <a:gd name="T18" fmla="*/ 208 w 214"/>
                <a:gd name="T19" fmla="*/ 149 h 203"/>
                <a:gd name="T20" fmla="*/ 171 w 214"/>
                <a:gd name="T21" fmla="*/ 59 h 203"/>
                <a:gd name="T22" fmla="*/ 179 w 214"/>
                <a:gd name="T23" fmla="*/ 41 h 203"/>
                <a:gd name="T24" fmla="*/ 144 w 214"/>
                <a:gd name="T25" fmla="*/ 54 h 203"/>
                <a:gd name="T26" fmla="*/ 169 w 214"/>
                <a:gd name="T27" fmla="*/ 64 h 203"/>
                <a:gd name="T28" fmla="*/ 143 w 214"/>
                <a:gd name="T29" fmla="*/ 54 h 203"/>
                <a:gd name="T30" fmla="*/ 138 w 214"/>
                <a:gd name="T31" fmla="*/ 56 h 203"/>
                <a:gd name="T32" fmla="*/ 158 w 214"/>
                <a:gd name="T33" fmla="*/ 86 h 203"/>
                <a:gd name="T34" fmla="*/ 125 w 214"/>
                <a:gd name="T35" fmla="*/ 61 h 203"/>
                <a:gd name="T36" fmla="*/ 45 w 214"/>
                <a:gd name="T37" fmla="*/ 173 h 203"/>
                <a:gd name="T38" fmla="*/ 59 w 214"/>
                <a:gd name="T39" fmla="*/ 164 h 203"/>
                <a:gd name="T40" fmla="*/ 45 w 214"/>
                <a:gd name="T41" fmla="*/ 173 h 203"/>
                <a:gd name="T42" fmla="*/ 61 w 214"/>
                <a:gd name="T43" fmla="*/ 162 h 203"/>
                <a:gd name="T44" fmla="*/ 59 w 214"/>
                <a:gd name="T45" fmla="*/ 148 h 203"/>
                <a:gd name="T46" fmla="*/ 70 w 214"/>
                <a:gd name="T47" fmla="*/ 158 h 203"/>
                <a:gd name="T48" fmla="*/ 74 w 214"/>
                <a:gd name="T49" fmla="*/ 156 h 203"/>
                <a:gd name="T50" fmla="*/ 60 w 214"/>
                <a:gd name="T51" fmla="*/ 145 h 203"/>
                <a:gd name="T52" fmla="*/ 84 w 214"/>
                <a:gd name="T53" fmla="*/ 149 h 203"/>
                <a:gd name="T54" fmla="*/ 95 w 214"/>
                <a:gd name="T55" fmla="*/ 142 h 203"/>
                <a:gd name="T56" fmla="*/ 67 w 214"/>
                <a:gd name="T57" fmla="*/ 133 h 203"/>
                <a:gd name="T58" fmla="*/ 69 w 214"/>
                <a:gd name="T59" fmla="*/ 121 h 203"/>
                <a:gd name="T60" fmla="*/ 21 w 214"/>
                <a:gd name="T61" fmla="*/ 76 h 203"/>
                <a:gd name="T62" fmla="*/ 95 w 214"/>
                <a:gd name="T63" fmla="*/ 142 h 203"/>
                <a:gd name="T64" fmla="*/ 103 w 214"/>
                <a:gd name="T65" fmla="*/ 146 h 203"/>
                <a:gd name="T66" fmla="*/ 116 w 214"/>
                <a:gd name="T67" fmla="*/ 182 h 203"/>
                <a:gd name="T68" fmla="*/ 27 w 214"/>
                <a:gd name="T69" fmla="*/ 77 h 203"/>
                <a:gd name="T70" fmla="*/ 39 w 214"/>
                <a:gd name="T71" fmla="*/ 79 h 203"/>
                <a:gd name="T72" fmla="*/ 124 w 214"/>
                <a:gd name="T73" fmla="*/ 157 h 203"/>
                <a:gd name="T74" fmla="*/ 48 w 214"/>
                <a:gd name="T75" fmla="*/ 81 h 203"/>
                <a:gd name="T76" fmla="*/ 71 w 214"/>
                <a:gd name="T77" fmla="*/ 84 h 203"/>
                <a:gd name="T78" fmla="*/ 127 w 214"/>
                <a:gd name="T79" fmla="*/ 144 h 203"/>
                <a:gd name="T80" fmla="*/ 133 w 214"/>
                <a:gd name="T81" fmla="*/ 129 h 203"/>
                <a:gd name="T82" fmla="*/ 72 w 214"/>
                <a:gd name="T83" fmla="*/ 77 h 203"/>
                <a:gd name="T84" fmla="*/ 117 w 214"/>
                <a:gd name="T85" fmla="*/ 103 h 203"/>
                <a:gd name="T86" fmla="*/ 138 w 214"/>
                <a:gd name="T87" fmla="*/ 128 h 203"/>
                <a:gd name="T88" fmla="*/ 167 w 214"/>
                <a:gd name="T89" fmla="*/ 133 h 203"/>
                <a:gd name="T90" fmla="*/ 72 w 214"/>
                <a:gd name="T91" fmla="*/ 60 h 203"/>
                <a:gd name="T92" fmla="*/ 178 w 214"/>
                <a:gd name="T93" fmla="*/ 137 h 203"/>
                <a:gd name="T94" fmla="*/ 188 w 214"/>
                <a:gd name="T95" fmla="*/ 138 h 203"/>
                <a:gd name="T96" fmla="*/ 73 w 214"/>
                <a:gd name="T97" fmla="*/ 16 h 203"/>
                <a:gd name="T98" fmla="*/ 116 w 214"/>
                <a:gd name="T99" fmla="*/ 62 h 203"/>
                <a:gd name="T100" fmla="*/ 141 w 214"/>
                <a:gd name="T101" fmla="*/ 81 h 203"/>
                <a:gd name="T102" fmla="*/ 154 w 214"/>
                <a:gd name="T103" fmla="*/ 94 h 203"/>
                <a:gd name="T104" fmla="*/ 194 w 214"/>
                <a:gd name="T105" fmla="*/ 13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203">
                  <a:moveTo>
                    <a:pt x="210" y="140"/>
                  </a:moveTo>
                  <a:cubicBezTo>
                    <a:pt x="196" y="129"/>
                    <a:pt x="162" y="108"/>
                    <a:pt x="168" y="88"/>
                  </a:cubicBezTo>
                  <a:cubicBezTo>
                    <a:pt x="174" y="70"/>
                    <a:pt x="185" y="53"/>
                    <a:pt x="191" y="35"/>
                  </a:cubicBezTo>
                  <a:cubicBezTo>
                    <a:pt x="192" y="31"/>
                    <a:pt x="189" y="27"/>
                    <a:pt x="185" y="29"/>
                  </a:cubicBezTo>
                  <a:cubicBezTo>
                    <a:pt x="175" y="32"/>
                    <a:pt x="164" y="36"/>
                    <a:pt x="154" y="40"/>
                  </a:cubicBezTo>
                  <a:cubicBezTo>
                    <a:pt x="146" y="43"/>
                    <a:pt x="130" y="53"/>
                    <a:pt x="122" y="52"/>
                  </a:cubicBezTo>
                  <a:cubicBezTo>
                    <a:pt x="105" y="50"/>
                    <a:pt x="84" y="15"/>
                    <a:pt x="73" y="3"/>
                  </a:cubicBezTo>
                  <a:cubicBezTo>
                    <a:pt x="70" y="0"/>
                    <a:pt x="66" y="2"/>
                    <a:pt x="65" y="6"/>
                  </a:cubicBezTo>
                  <a:cubicBezTo>
                    <a:pt x="63" y="30"/>
                    <a:pt x="63" y="53"/>
                    <a:pt x="66" y="77"/>
                  </a:cubicBezTo>
                  <a:cubicBezTo>
                    <a:pt x="47" y="69"/>
                    <a:pt x="27" y="65"/>
                    <a:pt x="7" y="67"/>
                  </a:cubicBezTo>
                  <a:cubicBezTo>
                    <a:pt x="2" y="67"/>
                    <a:pt x="0" y="72"/>
                    <a:pt x="3" y="75"/>
                  </a:cubicBezTo>
                  <a:cubicBezTo>
                    <a:pt x="11" y="84"/>
                    <a:pt x="19" y="92"/>
                    <a:pt x="28" y="100"/>
                  </a:cubicBezTo>
                  <a:cubicBezTo>
                    <a:pt x="34" y="105"/>
                    <a:pt x="52" y="116"/>
                    <a:pt x="55" y="123"/>
                  </a:cubicBezTo>
                  <a:cubicBezTo>
                    <a:pt x="61" y="138"/>
                    <a:pt x="36" y="169"/>
                    <a:pt x="29" y="183"/>
                  </a:cubicBezTo>
                  <a:cubicBezTo>
                    <a:pt x="27" y="188"/>
                    <a:pt x="31" y="192"/>
                    <a:pt x="36" y="190"/>
                  </a:cubicBezTo>
                  <a:cubicBezTo>
                    <a:pt x="56" y="179"/>
                    <a:pt x="76" y="167"/>
                    <a:pt x="95" y="154"/>
                  </a:cubicBezTo>
                  <a:cubicBezTo>
                    <a:pt x="100" y="169"/>
                    <a:pt x="106" y="184"/>
                    <a:pt x="112" y="199"/>
                  </a:cubicBezTo>
                  <a:cubicBezTo>
                    <a:pt x="114" y="203"/>
                    <a:pt x="120" y="201"/>
                    <a:pt x="121" y="197"/>
                  </a:cubicBezTo>
                  <a:cubicBezTo>
                    <a:pt x="127" y="178"/>
                    <a:pt x="133" y="158"/>
                    <a:pt x="139" y="139"/>
                  </a:cubicBezTo>
                  <a:cubicBezTo>
                    <a:pt x="162" y="146"/>
                    <a:pt x="184" y="149"/>
                    <a:pt x="208" y="149"/>
                  </a:cubicBezTo>
                  <a:cubicBezTo>
                    <a:pt x="213" y="149"/>
                    <a:pt x="214" y="142"/>
                    <a:pt x="210" y="140"/>
                  </a:cubicBezTo>
                  <a:close/>
                  <a:moveTo>
                    <a:pt x="171" y="59"/>
                  </a:moveTo>
                  <a:cubicBezTo>
                    <a:pt x="167" y="56"/>
                    <a:pt x="163" y="52"/>
                    <a:pt x="158" y="49"/>
                  </a:cubicBezTo>
                  <a:cubicBezTo>
                    <a:pt x="165" y="46"/>
                    <a:pt x="172" y="44"/>
                    <a:pt x="179" y="41"/>
                  </a:cubicBezTo>
                  <a:cubicBezTo>
                    <a:pt x="176" y="47"/>
                    <a:pt x="174" y="53"/>
                    <a:pt x="171" y="59"/>
                  </a:cubicBezTo>
                  <a:close/>
                  <a:moveTo>
                    <a:pt x="144" y="54"/>
                  </a:moveTo>
                  <a:cubicBezTo>
                    <a:pt x="147" y="53"/>
                    <a:pt x="151" y="51"/>
                    <a:pt x="154" y="50"/>
                  </a:cubicBezTo>
                  <a:cubicBezTo>
                    <a:pt x="159" y="55"/>
                    <a:pt x="164" y="59"/>
                    <a:pt x="169" y="64"/>
                  </a:cubicBezTo>
                  <a:cubicBezTo>
                    <a:pt x="168" y="66"/>
                    <a:pt x="167" y="69"/>
                    <a:pt x="166" y="72"/>
                  </a:cubicBezTo>
                  <a:cubicBezTo>
                    <a:pt x="158" y="67"/>
                    <a:pt x="150" y="61"/>
                    <a:pt x="143" y="54"/>
                  </a:cubicBezTo>
                  <a:cubicBezTo>
                    <a:pt x="144" y="54"/>
                    <a:pt x="144" y="54"/>
                    <a:pt x="144" y="54"/>
                  </a:cubicBezTo>
                  <a:close/>
                  <a:moveTo>
                    <a:pt x="138" y="56"/>
                  </a:moveTo>
                  <a:cubicBezTo>
                    <a:pt x="145" y="65"/>
                    <a:pt x="153" y="72"/>
                    <a:pt x="163" y="77"/>
                  </a:cubicBezTo>
                  <a:cubicBezTo>
                    <a:pt x="162" y="80"/>
                    <a:pt x="160" y="83"/>
                    <a:pt x="158" y="86"/>
                  </a:cubicBezTo>
                  <a:cubicBezTo>
                    <a:pt x="154" y="83"/>
                    <a:pt x="149" y="80"/>
                    <a:pt x="145" y="76"/>
                  </a:cubicBezTo>
                  <a:cubicBezTo>
                    <a:pt x="138" y="71"/>
                    <a:pt x="131" y="66"/>
                    <a:pt x="125" y="61"/>
                  </a:cubicBezTo>
                  <a:cubicBezTo>
                    <a:pt x="129" y="60"/>
                    <a:pt x="134" y="58"/>
                    <a:pt x="138" y="56"/>
                  </a:cubicBezTo>
                  <a:close/>
                  <a:moveTo>
                    <a:pt x="45" y="173"/>
                  </a:moveTo>
                  <a:cubicBezTo>
                    <a:pt x="48" y="169"/>
                    <a:pt x="50" y="164"/>
                    <a:pt x="53" y="160"/>
                  </a:cubicBezTo>
                  <a:cubicBezTo>
                    <a:pt x="55" y="161"/>
                    <a:pt x="57" y="163"/>
                    <a:pt x="59" y="164"/>
                  </a:cubicBezTo>
                  <a:cubicBezTo>
                    <a:pt x="59" y="165"/>
                    <a:pt x="59" y="165"/>
                    <a:pt x="60" y="165"/>
                  </a:cubicBezTo>
                  <a:cubicBezTo>
                    <a:pt x="55" y="168"/>
                    <a:pt x="50" y="170"/>
                    <a:pt x="45" y="173"/>
                  </a:cubicBezTo>
                  <a:close/>
                  <a:moveTo>
                    <a:pt x="61" y="164"/>
                  </a:moveTo>
                  <a:cubicBezTo>
                    <a:pt x="62" y="163"/>
                    <a:pt x="62" y="162"/>
                    <a:pt x="61" y="162"/>
                  </a:cubicBezTo>
                  <a:cubicBezTo>
                    <a:pt x="59" y="160"/>
                    <a:pt x="57" y="158"/>
                    <a:pt x="55" y="156"/>
                  </a:cubicBezTo>
                  <a:cubicBezTo>
                    <a:pt x="56" y="153"/>
                    <a:pt x="57" y="151"/>
                    <a:pt x="59" y="148"/>
                  </a:cubicBezTo>
                  <a:cubicBezTo>
                    <a:pt x="61" y="150"/>
                    <a:pt x="63" y="152"/>
                    <a:pt x="66" y="154"/>
                  </a:cubicBezTo>
                  <a:cubicBezTo>
                    <a:pt x="67" y="156"/>
                    <a:pt x="69" y="157"/>
                    <a:pt x="70" y="158"/>
                  </a:cubicBezTo>
                  <a:cubicBezTo>
                    <a:pt x="67" y="160"/>
                    <a:pt x="64" y="162"/>
                    <a:pt x="61" y="164"/>
                  </a:cubicBezTo>
                  <a:close/>
                  <a:moveTo>
                    <a:pt x="74" y="156"/>
                  </a:moveTo>
                  <a:cubicBezTo>
                    <a:pt x="72" y="154"/>
                    <a:pt x="69" y="153"/>
                    <a:pt x="67" y="151"/>
                  </a:cubicBezTo>
                  <a:cubicBezTo>
                    <a:pt x="65" y="149"/>
                    <a:pt x="62" y="147"/>
                    <a:pt x="60" y="145"/>
                  </a:cubicBezTo>
                  <a:cubicBezTo>
                    <a:pt x="62" y="142"/>
                    <a:pt x="63" y="139"/>
                    <a:pt x="65" y="136"/>
                  </a:cubicBezTo>
                  <a:cubicBezTo>
                    <a:pt x="71" y="141"/>
                    <a:pt x="77" y="146"/>
                    <a:pt x="84" y="149"/>
                  </a:cubicBezTo>
                  <a:cubicBezTo>
                    <a:pt x="80" y="152"/>
                    <a:pt x="77" y="154"/>
                    <a:pt x="74" y="156"/>
                  </a:cubicBezTo>
                  <a:close/>
                  <a:moveTo>
                    <a:pt x="95" y="142"/>
                  </a:moveTo>
                  <a:cubicBezTo>
                    <a:pt x="92" y="144"/>
                    <a:pt x="90" y="145"/>
                    <a:pt x="87" y="147"/>
                  </a:cubicBezTo>
                  <a:cubicBezTo>
                    <a:pt x="80" y="142"/>
                    <a:pt x="73" y="137"/>
                    <a:pt x="67" y="133"/>
                  </a:cubicBezTo>
                  <a:cubicBezTo>
                    <a:pt x="68" y="131"/>
                    <a:pt x="68" y="129"/>
                    <a:pt x="69" y="127"/>
                  </a:cubicBezTo>
                  <a:cubicBezTo>
                    <a:pt x="70" y="126"/>
                    <a:pt x="70" y="123"/>
                    <a:pt x="69" y="121"/>
                  </a:cubicBezTo>
                  <a:cubicBezTo>
                    <a:pt x="51" y="107"/>
                    <a:pt x="34" y="92"/>
                    <a:pt x="18" y="76"/>
                  </a:cubicBezTo>
                  <a:cubicBezTo>
                    <a:pt x="19" y="76"/>
                    <a:pt x="20" y="76"/>
                    <a:pt x="21" y="76"/>
                  </a:cubicBezTo>
                  <a:cubicBezTo>
                    <a:pt x="46" y="98"/>
                    <a:pt x="71" y="120"/>
                    <a:pt x="97" y="141"/>
                  </a:cubicBezTo>
                  <a:cubicBezTo>
                    <a:pt x="96" y="141"/>
                    <a:pt x="96" y="141"/>
                    <a:pt x="95" y="142"/>
                  </a:cubicBezTo>
                  <a:close/>
                  <a:moveTo>
                    <a:pt x="116" y="182"/>
                  </a:moveTo>
                  <a:cubicBezTo>
                    <a:pt x="111" y="170"/>
                    <a:pt x="107" y="158"/>
                    <a:pt x="103" y="146"/>
                  </a:cubicBezTo>
                  <a:cubicBezTo>
                    <a:pt x="109" y="151"/>
                    <a:pt x="116" y="156"/>
                    <a:pt x="122" y="161"/>
                  </a:cubicBezTo>
                  <a:cubicBezTo>
                    <a:pt x="120" y="168"/>
                    <a:pt x="118" y="175"/>
                    <a:pt x="116" y="182"/>
                  </a:cubicBezTo>
                  <a:close/>
                  <a:moveTo>
                    <a:pt x="124" y="157"/>
                  </a:moveTo>
                  <a:cubicBezTo>
                    <a:pt x="93" y="129"/>
                    <a:pt x="60" y="102"/>
                    <a:pt x="27" y="77"/>
                  </a:cubicBezTo>
                  <a:cubicBezTo>
                    <a:pt x="31" y="77"/>
                    <a:pt x="35" y="78"/>
                    <a:pt x="39" y="79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69" y="102"/>
                    <a:pt x="97" y="125"/>
                    <a:pt x="126" y="148"/>
                  </a:cubicBezTo>
                  <a:cubicBezTo>
                    <a:pt x="125" y="151"/>
                    <a:pt x="124" y="154"/>
                    <a:pt x="124" y="157"/>
                  </a:cubicBezTo>
                  <a:close/>
                  <a:moveTo>
                    <a:pt x="127" y="144"/>
                  </a:moveTo>
                  <a:cubicBezTo>
                    <a:pt x="102" y="121"/>
                    <a:pt x="75" y="100"/>
                    <a:pt x="48" y="81"/>
                  </a:cubicBezTo>
                  <a:cubicBezTo>
                    <a:pt x="53" y="82"/>
                    <a:pt x="59" y="85"/>
                    <a:pt x="64" y="87"/>
                  </a:cubicBezTo>
                  <a:cubicBezTo>
                    <a:pt x="68" y="89"/>
                    <a:pt x="70" y="87"/>
                    <a:pt x="71" y="84"/>
                  </a:cubicBezTo>
                  <a:cubicBezTo>
                    <a:pt x="91" y="101"/>
                    <a:pt x="111" y="117"/>
                    <a:pt x="131" y="133"/>
                  </a:cubicBezTo>
                  <a:cubicBezTo>
                    <a:pt x="130" y="137"/>
                    <a:pt x="129" y="141"/>
                    <a:pt x="127" y="144"/>
                  </a:cubicBezTo>
                  <a:close/>
                  <a:moveTo>
                    <a:pt x="138" y="128"/>
                  </a:moveTo>
                  <a:cubicBezTo>
                    <a:pt x="136" y="127"/>
                    <a:pt x="134" y="128"/>
                    <a:pt x="133" y="129"/>
                  </a:cubicBezTo>
                  <a:cubicBezTo>
                    <a:pt x="113" y="112"/>
                    <a:pt x="92" y="96"/>
                    <a:pt x="72" y="79"/>
                  </a:cubicBezTo>
                  <a:cubicBezTo>
                    <a:pt x="72" y="78"/>
                    <a:pt x="72" y="78"/>
                    <a:pt x="72" y="77"/>
                  </a:cubicBezTo>
                  <a:cubicBezTo>
                    <a:pt x="72" y="73"/>
                    <a:pt x="72" y="69"/>
                    <a:pt x="72" y="66"/>
                  </a:cubicBezTo>
                  <a:cubicBezTo>
                    <a:pt x="86" y="79"/>
                    <a:pt x="101" y="91"/>
                    <a:pt x="117" y="103"/>
                  </a:cubicBezTo>
                  <a:cubicBezTo>
                    <a:pt x="130" y="113"/>
                    <a:pt x="142" y="125"/>
                    <a:pt x="157" y="133"/>
                  </a:cubicBezTo>
                  <a:cubicBezTo>
                    <a:pt x="150" y="132"/>
                    <a:pt x="144" y="130"/>
                    <a:pt x="138" y="128"/>
                  </a:cubicBezTo>
                  <a:close/>
                  <a:moveTo>
                    <a:pt x="167" y="136"/>
                  </a:moveTo>
                  <a:cubicBezTo>
                    <a:pt x="168" y="135"/>
                    <a:pt x="168" y="134"/>
                    <a:pt x="167" y="133"/>
                  </a:cubicBezTo>
                  <a:cubicBezTo>
                    <a:pt x="153" y="119"/>
                    <a:pt x="136" y="109"/>
                    <a:pt x="121" y="98"/>
                  </a:cubicBezTo>
                  <a:cubicBezTo>
                    <a:pt x="105" y="85"/>
                    <a:pt x="88" y="72"/>
                    <a:pt x="72" y="60"/>
                  </a:cubicBezTo>
                  <a:cubicBezTo>
                    <a:pt x="72" y="54"/>
                    <a:pt x="72" y="48"/>
                    <a:pt x="72" y="43"/>
                  </a:cubicBezTo>
                  <a:cubicBezTo>
                    <a:pt x="108" y="74"/>
                    <a:pt x="142" y="106"/>
                    <a:pt x="178" y="137"/>
                  </a:cubicBezTo>
                  <a:cubicBezTo>
                    <a:pt x="174" y="137"/>
                    <a:pt x="171" y="136"/>
                    <a:pt x="167" y="136"/>
                  </a:cubicBezTo>
                  <a:close/>
                  <a:moveTo>
                    <a:pt x="188" y="138"/>
                  </a:moveTo>
                  <a:cubicBezTo>
                    <a:pt x="152" y="102"/>
                    <a:pt x="112" y="69"/>
                    <a:pt x="72" y="37"/>
                  </a:cubicBezTo>
                  <a:cubicBezTo>
                    <a:pt x="72" y="30"/>
                    <a:pt x="73" y="23"/>
                    <a:pt x="73" y="16"/>
                  </a:cubicBezTo>
                  <a:cubicBezTo>
                    <a:pt x="81" y="25"/>
                    <a:pt x="89" y="34"/>
                    <a:pt x="97" y="43"/>
                  </a:cubicBezTo>
                  <a:cubicBezTo>
                    <a:pt x="101" y="49"/>
                    <a:pt x="108" y="60"/>
                    <a:pt x="116" y="62"/>
                  </a:cubicBezTo>
                  <a:cubicBezTo>
                    <a:pt x="117" y="62"/>
                    <a:pt x="117" y="62"/>
                    <a:pt x="118" y="62"/>
                  </a:cubicBezTo>
                  <a:cubicBezTo>
                    <a:pt x="126" y="68"/>
                    <a:pt x="134" y="75"/>
                    <a:pt x="141" y="81"/>
                  </a:cubicBezTo>
                  <a:cubicBezTo>
                    <a:pt x="146" y="84"/>
                    <a:pt x="150" y="89"/>
                    <a:pt x="155" y="92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53" y="96"/>
                    <a:pt x="153" y="99"/>
                    <a:pt x="155" y="100"/>
                  </a:cubicBezTo>
                  <a:cubicBezTo>
                    <a:pt x="167" y="114"/>
                    <a:pt x="180" y="127"/>
                    <a:pt x="194" y="139"/>
                  </a:cubicBezTo>
                  <a:cubicBezTo>
                    <a:pt x="192" y="139"/>
                    <a:pt x="190" y="138"/>
                    <a:pt x="188" y="1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endParaRPr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492959" y="2545553"/>
              <a:ext cx="559527" cy="531170"/>
            </a:xfrm>
            <a:custGeom>
              <a:avLst/>
              <a:gdLst>
                <a:gd name="T0" fmla="*/ 168 w 214"/>
                <a:gd name="T1" fmla="*/ 88 h 203"/>
                <a:gd name="T2" fmla="*/ 185 w 214"/>
                <a:gd name="T3" fmla="*/ 29 h 203"/>
                <a:gd name="T4" fmla="*/ 122 w 214"/>
                <a:gd name="T5" fmla="*/ 52 h 203"/>
                <a:gd name="T6" fmla="*/ 65 w 214"/>
                <a:gd name="T7" fmla="*/ 6 h 203"/>
                <a:gd name="T8" fmla="*/ 7 w 214"/>
                <a:gd name="T9" fmla="*/ 67 h 203"/>
                <a:gd name="T10" fmla="*/ 28 w 214"/>
                <a:gd name="T11" fmla="*/ 100 h 203"/>
                <a:gd name="T12" fmla="*/ 29 w 214"/>
                <a:gd name="T13" fmla="*/ 183 h 203"/>
                <a:gd name="T14" fmla="*/ 95 w 214"/>
                <a:gd name="T15" fmla="*/ 154 h 203"/>
                <a:gd name="T16" fmla="*/ 121 w 214"/>
                <a:gd name="T17" fmla="*/ 197 h 203"/>
                <a:gd name="T18" fmla="*/ 208 w 214"/>
                <a:gd name="T19" fmla="*/ 149 h 203"/>
                <a:gd name="T20" fmla="*/ 171 w 214"/>
                <a:gd name="T21" fmla="*/ 59 h 203"/>
                <a:gd name="T22" fmla="*/ 179 w 214"/>
                <a:gd name="T23" fmla="*/ 41 h 203"/>
                <a:gd name="T24" fmla="*/ 144 w 214"/>
                <a:gd name="T25" fmla="*/ 54 h 203"/>
                <a:gd name="T26" fmla="*/ 169 w 214"/>
                <a:gd name="T27" fmla="*/ 64 h 203"/>
                <a:gd name="T28" fmla="*/ 143 w 214"/>
                <a:gd name="T29" fmla="*/ 54 h 203"/>
                <a:gd name="T30" fmla="*/ 138 w 214"/>
                <a:gd name="T31" fmla="*/ 56 h 203"/>
                <a:gd name="T32" fmla="*/ 158 w 214"/>
                <a:gd name="T33" fmla="*/ 86 h 203"/>
                <a:gd name="T34" fmla="*/ 125 w 214"/>
                <a:gd name="T35" fmla="*/ 61 h 203"/>
                <a:gd name="T36" fmla="*/ 45 w 214"/>
                <a:gd name="T37" fmla="*/ 173 h 203"/>
                <a:gd name="T38" fmla="*/ 59 w 214"/>
                <a:gd name="T39" fmla="*/ 164 h 203"/>
                <a:gd name="T40" fmla="*/ 45 w 214"/>
                <a:gd name="T41" fmla="*/ 173 h 203"/>
                <a:gd name="T42" fmla="*/ 61 w 214"/>
                <a:gd name="T43" fmla="*/ 162 h 203"/>
                <a:gd name="T44" fmla="*/ 59 w 214"/>
                <a:gd name="T45" fmla="*/ 148 h 203"/>
                <a:gd name="T46" fmla="*/ 70 w 214"/>
                <a:gd name="T47" fmla="*/ 158 h 203"/>
                <a:gd name="T48" fmla="*/ 74 w 214"/>
                <a:gd name="T49" fmla="*/ 156 h 203"/>
                <a:gd name="T50" fmla="*/ 60 w 214"/>
                <a:gd name="T51" fmla="*/ 145 h 203"/>
                <a:gd name="T52" fmla="*/ 84 w 214"/>
                <a:gd name="T53" fmla="*/ 149 h 203"/>
                <a:gd name="T54" fmla="*/ 95 w 214"/>
                <a:gd name="T55" fmla="*/ 142 h 203"/>
                <a:gd name="T56" fmla="*/ 67 w 214"/>
                <a:gd name="T57" fmla="*/ 133 h 203"/>
                <a:gd name="T58" fmla="*/ 69 w 214"/>
                <a:gd name="T59" fmla="*/ 121 h 203"/>
                <a:gd name="T60" fmla="*/ 21 w 214"/>
                <a:gd name="T61" fmla="*/ 76 h 203"/>
                <a:gd name="T62" fmla="*/ 95 w 214"/>
                <a:gd name="T63" fmla="*/ 142 h 203"/>
                <a:gd name="T64" fmla="*/ 103 w 214"/>
                <a:gd name="T65" fmla="*/ 146 h 203"/>
                <a:gd name="T66" fmla="*/ 116 w 214"/>
                <a:gd name="T67" fmla="*/ 182 h 203"/>
                <a:gd name="T68" fmla="*/ 27 w 214"/>
                <a:gd name="T69" fmla="*/ 77 h 203"/>
                <a:gd name="T70" fmla="*/ 39 w 214"/>
                <a:gd name="T71" fmla="*/ 79 h 203"/>
                <a:gd name="T72" fmla="*/ 124 w 214"/>
                <a:gd name="T73" fmla="*/ 157 h 203"/>
                <a:gd name="T74" fmla="*/ 48 w 214"/>
                <a:gd name="T75" fmla="*/ 81 h 203"/>
                <a:gd name="T76" fmla="*/ 71 w 214"/>
                <a:gd name="T77" fmla="*/ 84 h 203"/>
                <a:gd name="T78" fmla="*/ 127 w 214"/>
                <a:gd name="T79" fmla="*/ 144 h 203"/>
                <a:gd name="T80" fmla="*/ 133 w 214"/>
                <a:gd name="T81" fmla="*/ 129 h 203"/>
                <a:gd name="T82" fmla="*/ 72 w 214"/>
                <a:gd name="T83" fmla="*/ 77 h 203"/>
                <a:gd name="T84" fmla="*/ 117 w 214"/>
                <a:gd name="T85" fmla="*/ 103 h 203"/>
                <a:gd name="T86" fmla="*/ 138 w 214"/>
                <a:gd name="T87" fmla="*/ 128 h 203"/>
                <a:gd name="T88" fmla="*/ 167 w 214"/>
                <a:gd name="T89" fmla="*/ 133 h 203"/>
                <a:gd name="T90" fmla="*/ 72 w 214"/>
                <a:gd name="T91" fmla="*/ 60 h 203"/>
                <a:gd name="T92" fmla="*/ 178 w 214"/>
                <a:gd name="T93" fmla="*/ 137 h 203"/>
                <a:gd name="T94" fmla="*/ 188 w 214"/>
                <a:gd name="T95" fmla="*/ 138 h 203"/>
                <a:gd name="T96" fmla="*/ 73 w 214"/>
                <a:gd name="T97" fmla="*/ 16 h 203"/>
                <a:gd name="T98" fmla="*/ 116 w 214"/>
                <a:gd name="T99" fmla="*/ 62 h 203"/>
                <a:gd name="T100" fmla="*/ 141 w 214"/>
                <a:gd name="T101" fmla="*/ 81 h 203"/>
                <a:gd name="T102" fmla="*/ 154 w 214"/>
                <a:gd name="T103" fmla="*/ 94 h 203"/>
                <a:gd name="T104" fmla="*/ 194 w 214"/>
                <a:gd name="T105" fmla="*/ 13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203">
                  <a:moveTo>
                    <a:pt x="210" y="140"/>
                  </a:moveTo>
                  <a:cubicBezTo>
                    <a:pt x="196" y="129"/>
                    <a:pt x="162" y="108"/>
                    <a:pt x="168" y="88"/>
                  </a:cubicBezTo>
                  <a:cubicBezTo>
                    <a:pt x="174" y="70"/>
                    <a:pt x="185" y="53"/>
                    <a:pt x="191" y="35"/>
                  </a:cubicBezTo>
                  <a:cubicBezTo>
                    <a:pt x="192" y="31"/>
                    <a:pt x="189" y="27"/>
                    <a:pt x="185" y="29"/>
                  </a:cubicBezTo>
                  <a:cubicBezTo>
                    <a:pt x="175" y="32"/>
                    <a:pt x="164" y="36"/>
                    <a:pt x="154" y="40"/>
                  </a:cubicBezTo>
                  <a:cubicBezTo>
                    <a:pt x="146" y="43"/>
                    <a:pt x="130" y="53"/>
                    <a:pt x="122" y="52"/>
                  </a:cubicBezTo>
                  <a:cubicBezTo>
                    <a:pt x="105" y="50"/>
                    <a:pt x="84" y="15"/>
                    <a:pt x="73" y="3"/>
                  </a:cubicBezTo>
                  <a:cubicBezTo>
                    <a:pt x="70" y="0"/>
                    <a:pt x="66" y="2"/>
                    <a:pt x="65" y="6"/>
                  </a:cubicBezTo>
                  <a:cubicBezTo>
                    <a:pt x="63" y="30"/>
                    <a:pt x="63" y="53"/>
                    <a:pt x="66" y="77"/>
                  </a:cubicBezTo>
                  <a:cubicBezTo>
                    <a:pt x="47" y="69"/>
                    <a:pt x="27" y="65"/>
                    <a:pt x="7" y="67"/>
                  </a:cubicBezTo>
                  <a:cubicBezTo>
                    <a:pt x="2" y="67"/>
                    <a:pt x="0" y="72"/>
                    <a:pt x="3" y="75"/>
                  </a:cubicBezTo>
                  <a:cubicBezTo>
                    <a:pt x="11" y="84"/>
                    <a:pt x="19" y="92"/>
                    <a:pt x="28" y="100"/>
                  </a:cubicBezTo>
                  <a:cubicBezTo>
                    <a:pt x="34" y="105"/>
                    <a:pt x="52" y="116"/>
                    <a:pt x="55" y="123"/>
                  </a:cubicBezTo>
                  <a:cubicBezTo>
                    <a:pt x="61" y="138"/>
                    <a:pt x="36" y="169"/>
                    <a:pt x="29" y="183"/>
                  </a:cubicBezTo>
                  <a:cubicBezTo>
                    <a:pt x="27" y="188"/>
                    <a:pt x="31" y="192"/>
                    <a:pt x="36" y="190"/>
                  </a:cubicBezTo>
                  <a:cubicBezTo>
                    <a:pt x="56" y="179"/>
                    <a:pt x="76" y="167"/>
                    <a:pt x="95" y="154"/>
                  </a:cubicBezTo>
                  <a:cubicBezTo>
                    <a:pt x="100" y="169"/>
                    <a:pt x="106" y="184"/>
                    <a:pt x="112" y="199"/>
                  </a:cubicBezTo>
                  <a:cubicBezTo>
                    <a:pt x="114" y="203"/>
                    <a:pt x="120" y="201"/>
                    <a:pt x="121" y="197"/>
                  </a:cubicBezTo>
                  <a:cubicBezTo>
                    <a:pt x="127" y="178"/>
                    <a:pt x="133" y="158"/>
                    <a:pt x="139" y="139"/>
                  </a:cubicBezTo>
                  <a:cubicBezTo>
                    <a:pt x="162" y="146"/>
                    <a:pt x="184" y="149"/>
                    <a:pt x="208" y="149"/>
                  </a:cubicBezTo>
                  <a:cubicBezTo>
                    <a:pt x="213" y="149"/>
                    <a:pt x="214" y="142"/>
                    <a:pt x="210" y="140"/>
                  </a:cubicBezTo>
                  <a:close/>
                  <a:moveTo>
                    <a:pt x="171" y="59"/>
                  </a:moveTo>
                  <a:cubicBezTo>
                    <a:pt x="167" y="56"/>
                    <a:pt x="163" y="52"/>
                    <a:pt x="158" y="49"/>
                  </a:cubicBezTo>
                  <a:cubicBezTo>
                    <a:pt x="165" y="46"/>
                    <a:pt x="172" y="44"/>
                    <a:pt x="179" y="41"/>
                  </a:cubicBezTo>
                  <a:cubicBezTo>
                    <a:pt x="176" y="47"/>
                    <a:pt x="174" y="53"/>
                    <a:pt x="171" y="59"/>
                  </a:cubicBezTo>
                  <a:close/>
                  <a:moveTo>
                    <a:pt x="144" y="54"/>
                  </a:moveTo>
                  <a:cubicBezTo>
                    <a:pt x="147" y="53"/>
                    <a:pt x="151" y="51"/>
                    <a:pt x="154" y="50"/>
                  </a:cubicBezTo>
                  <a:cubicBezTo>
                    <a:pt x="159" y="55"/>
                    <a:pt x="164" y="59"/>
                    <a:pt x="169" y="64"/>
                  </a:cubicBezTo>
                  <a:cubicBezTo>
                    <a:pt x="168" y="66"/>
                    <a:pt x="167" y="69"/>
                    <a:pt x="166" y="72"/>
                  </a:cubicBezTo>
                  <a:cubicBezTo>
                    <a:pt x="158" y="67"/>
                    <a:pt x="150" y="61"/>
                    <a:pt x="143" y="54"/>
                  </a:cubicBezTo>
                  <a:cubicBezTo>
                    <a:pt x="144" y="54"/>
                    <a:pt x="144" y="54"/>
                    <a:pt x="144" y="54"/>
                  </a:cubicBezTo>
                  <a:close/>
                  <a:moveTo>
                    <a:pt x="138" y="56"/>
                  </a:moveTo>
                  <a:cubicBezTo>
                    <a:pt x="145" y="65"/>
                    <a:pt x="153" y="72"/>
                    <a:pt x="163" y="77"/>
                  </a:cubicBezTo>
                  <a:cubicBezTo>
                    <a:pt x="162" y="80"/>
                    <a:pt x="160" y="83"/>
                    <a:pt x="158" y="86"/>
                  </a:cubicBezTo>
                  <a:cubicBezTo>
                    <a:pt x="154" y="83"/>
                    <a:pt x="149" y="80"/>
                    <a:pt x="145" y="76"/>
                  </a:cubicBezTo>
                  <a:cubicBezTo>
                    <a:pt x="138" y="71"/>
                    <a:pt x="131" y="66"/>
                    <a:pt x="125" y="61"/>
                  </a:cubicBezTo>
                  <a:cubicBezTo>
                    <a:pt x="129" y="60"/>
                    <a:pt x="134" y="58"/>
                    <a:pt x="138" y="56"/>
                  </a:cubicBezTo>
                  <a:close/>
                  <a:moveTo>
                    <a:pt x="45" y="173"/>
                  </a:moveTo>
                  <a:cubicBezTo>
                    <a:pt x="48" y="169"/>
                    <a:pt x="50" y="164"/>
                    <a:pt x="53" y="160"/>
                  </a:cubicBezTo>
                  <a:cubicBezTo>
                    <a:pt x="55" y="161"/>
                    <a:pt x="57" y="163"/>
                    <a:pt x="59" y="164"/>
                  </a:cubicBezTo>
                  <a:cubicBezTo>
                    <a:pt x="59" y="165"/>
                    <a:pt x="59" y="165"/>
                    <a:pt x="60" y="165"/>
                  </a:cubicBezTo>
                  <a:cubicBezTo>
                    <a:pt x="55" y="168"/>
                    <a:pt x="50" y="170"/>
                    <a:pt x="45" y="173"/>
                  </a:cubicBezTo>
                  <a:close/>
                  <a:moveTo>
                    <a:pt x="61" y="164"/>
                  </a:moveTo>
                  <a:cubicBezTo>
                    <a:pt x="62" y="163"/>
                    <a:pt x="62" y="162"/>
                    <a:pt x="61" y="162"/>
                  </a:cubicBezTo>
                  <a:cubicBezTo>
                    <a:pt x="59" y="160"/>
                    <a:pt x="57" y="158"/>
                    <a:pt x="55" y="156"/>
                  </a:cubicBezTo>
                  <a:cubicBezTo>
                    <a:pt x="56" y="153"/>
                    <a:pt x="57" y="151"/>
                    <a:pt x="59" y="148"/>
                  </a:cubicBezTo>
                  <a:cubicBezTo>
                    <a:pt x="61" y="150"/>
                    <a:pt x="63" y="152"/>
                    <a:pt x="66" y="154"/>
                  </a:cubicBezTo>
                  <a:cubicBezTo>
                    <a:pt x="67" y="156"/>
                    <a:pt x="69" y="157"/>
                    <a:pt x="70" y="158"/>
                  </a:cubicBezTo>
                  <a:cubicBezTo>
                    <a:pt x="67" y="160"/>
                    <a:pt x="64" y="162"/>
                    <a:pt x="61" y="164"/>
                  </a:cubicBezTo>
                  <a:close/>
                  <a:moveTo>
                    <a:pt x="74" y="156"/>
                  </a:moveTo>
                  <a:cubicBezTo>
                    <a:pt x="72" y="154"/>
                    <a:pt x="69" y="153"/>
                    <a:pt x="67" y="151"/>
                  </a:cubicBezTo>
                  <a:cubicBezTo>
                    <a:pt x="65" y="149"/>
                    <a:pt x="62" y="147"/>
                    <a:pt x="60" y="145"/>
                  </a:cubicBezTo>
                  <a:cubicBezTo>
                    <a:pt x="62" y="142"/>
                    <a:pt x="63" y="139"/>
                    <a:pt x="65" y="136"/>
                  </a:cubicBezTo>
                  <a:cubicBezTo>
                    <a:pt x="71" y="141"/>
                    <a:pt x="77" y="146"/>
                    <a:pt x="84" y="149"/>
                  </a:cubicBezTo>
                  <a:cubicBezTo>
                    <a:pt x="80" y="152"/>
                    <a:pt x="77" y="154"/>
                    <a:pt x="74" y="156"/>
                  </a:cubicBezTo>
                  <a:close/>
                  <a:moveTo>
                    <a:pt x="95" y="142"/>
                  </a:moveTo>
                  <a:cubicBezTo>
                    <a:pt x="92" y="144"/>
                    <a:pt x="90" y="145"/>
                    <a:pt x="87" y="147"/>
                  </a:cubicBezTo>
                  <a:cubicBezTo>
                    <a:pt x="80" y="142"/>
                    <a:pt x="73" y="137"/>
                    <a:pt x="67" y="133"/>
                  </a:cubicBezTo>
                  <a:cubicBezTo>
                    <a:pt x="68" y="131"/>
                    <a:pt x="68" y="129"/>
                    <a:pt x="69" y="127"/>
                  </a:cubicBezTo>
                  <a:cubicBezTo>
                    <a:pt x="70" y="126"/>
                    <a:pt x="70" y="123"/>
                    <a:pt x="69" y="121"/>
                  </a:cubicBezTo>
                  <a:cubicBezTo>
                    <a:pt x="51" y="107"/>
                    <a:pt x="34" y="92"/>
                    <a:pt x="18" y="76"/>
                  </a:cubicBezTo>
                  <a:cubicBezTo>
                    <a:pt x="19" y="76"/>
                    <a:pt x="20" y="76"/>
                    <a:pt x="21" y="76"/>
                  </a:cubicBezTo>
                  <a:cubicBezTo>
                    <a:pt x="46" y="98"/>
                    <a:pt x="71" y="120"/>
                    <a:pt x="97" y="141"/>
                  </a:cubicBezTo>
                  <a:cubicBezTo>
                    <a:pt x="96" y="141"/>
                    <a:pt x="96" y="141"/>
                    <a:pt x="95" y="142"/>
                  </a:cubicBezTo>
                  <a:close/>
                  <a:moveTo>
                    <a:pt x="116" y="182"/>
                  </a:moveTo>
                  <a:cubicBezTo>
                    <a:pt x="111" y="170"/>
                    <a:pt x="107" y="158"/>
                    <a:pt x="103" y="146"/>
                  </a:cubicBezTo>
                  <a:cubicBezTo>
                    <a:pt x="109" y="151"/>
                    <a:pt x="116" y="156"/>
                    <a:pt x="122" y="161"/>
                  </a:cubicBezTo>
                  <a:cubicBezTo>
                    <a:pt x="120" y="168"/>
                    <a:pt x="118" y="175"/>
                    <a:pt x="116" y="182"/>
                  </a:cubicBezTo>
                  <a:close/>
                  <a:moveTo>
                    <a:pt x="124" y="157"/>
                  </a:moveTo>
                  <a:cubicBezTo>
                    <a:pt x="93" y="129"/>
                    <a:pt x="60" y="102"/>
                    <a:pt x="27" y="77"/>
                  </a:cubicBezTo>
                  <a:cubicBezTo>
                    <a:pt x="31" y="77"/>
                    <a:pt x="35" y="78"/>
                    <a:pt x="39" y="79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69" y="102"/>
                    <a:pt x="97" y="125"/>
                    <a:pt x="126" y="148"/>
                  </a:cubicBezTo>
                  <a:cubicBezTo>
                    <a:pt x="125" y="151"/>
                    <a:pt x="124" y="154"/>
                    <a:pt x="124" y="157"/>
                  </a:cubicBezTo>
                  <a:close/>
                  <a:moveTo>
                    <a:pt x="127" y="144"/>
                  </a:moveTo>
                  <a:cubicBezTo>
                    <a:pt x="102" y="121"/>
                    <a:pt x="75" y="100"/>
                    <a:pt x="48" y="81"/>
                  </a:cubicBezTo>
                  <a:cubicBezTo>
                    <a:pt x="53" y="82"/>
                    <a:pt x="59" y="85"/>
                    <a:pt x="64" y="87"/>
                  </a:cubicBezTo>
                  <a:cubicBezTo>
                    <a:pt x="68" y="89"/>
                    <a:pt x="70" y="87"/>
                    <a:pt x="71" y="84"/>
                  </a:cubicBezTo>
                  <a:cubicBezTo>
                    <a:pt x="91" y="101"/>
                    <a:pt x="111" y="117"/>
                    <a:pt x="131" y="133"/>
                  </a:cubicBezTo>
                  <a:cubicBezTo>
                    <a:pt x="130" y="137"/>
                    <a:pt x="129" y="141"/>
                    <a:pt x="127" y="144"/>
                  </a:cubicBezTo>
                  <a:close/>
                  <a:moveTo>
                    <a:pt x="138" y="128"/>
                  </a:moveTo>
                  <a:cubicBezTo>
                    <a:pt x="136" y="127"/>
                    <a:pt x="134" y="128"/>
                    <a:pt x="133" y="129"/>
                  </a:cubicBezTo>
                  <a:cubicBezTo>
                    <a:pt x="113" y="112"/>
                    <a:pt x="92" y="96"/>
                    <a:pt x="72" y="79"/>
                  </a:cubicBezTo>
                  <a:cubicBezTo>
                    <a:pt x="72" y="78"/>
                    <a:pt x="72" y="78"/>
                    <a:pt x="72" y="77"/>
                  </a:cubicBezTo>
                  <a:cubicBezTo>
                    <a:pt x="72" y="73"/>
                    <a:pt x="72" y="69"/>
                    <a:pt x="72" y="66"/>
                  </a:cubicBezTo>
                  <a:cubicBezTo>
                    <a:pt x="86" y="79"/>
                    <a:pt x="101" y="91"/>
                    <a:pt x="117" y="103"/>
                  </a:cubicBezTo>
                  <a:cubicBezTo>
                    <a:pt x="130" y="113"/>
                    <a:pt x="142" y="125"/>
                    <a:pt x="157" y="133"/>
                  </a:cubicBezTo>
                  <a:cubicBezTo>
                    <a:pt x="150" y="132"/>
                    <a:pt x="144" y="130"/>
                    <a:pt x="138" y="128"/>
                  </a:cubicBezTo>
                  <a:close/>
                  <a:moveTo>
                    <a:pt x="167" y="136"/>
                  </a:moveTo>
                  <a:cubicBezTo>
                    <a:pt x="168" y="135"/>
                    <a:pt x="168" y="134"/>
                    <a:pt x="167" y="133"/>
                  </a:cubicBezTo>
                  <a:cubicBezTo>
                    <a:pt x="153" y="119"/>
                    <a:pt x="136" y="109"/>
                    <a:pt x="121" y="98"/>
                  </a:cubicBezTo>
                  <a:cubicBezTo>
                    <a:pt x="105" y="85"/>
                    <a:pt x="88" y="72"/>
                    <a:pt x="72" y="60"/>
                  </a:cubicBezTo>
                  <a:cubicBezTo>
                    <a:pt x="72" y="54"/>
                    <a:pt x="72" y="48"/>
                    <a:pt x="72" y="43"/>
                  </a:cubicBezTo>
                  <a:cubicBezTo>
                    <a:pt x="108" y="74"/>
                    <a:pt x="142" y="106"/>
                    <a:pt x="178" y="137"/>
                  </a:cubicBezTo>
                  <a:cubicBezTo>
                    <a:pt x="174" y="137"/>
                    <a:pt x="171" y="136"/>
                    <a:pt x="167" y="136"/>
                  </a:cubicBezTo>
                  <a:close/>
                  <a:moveTo>
                    <a:pt x="188" y="138"/>
                  </a:moveTo>
                  <a:cubicBezTo>
                    <a:pt x="152" y="102"/>
                    <a:pt x="112" y="69"/>
                    <a:pt x="72" y="37"/>
                  </a:cubicBezTo>
                  <a:cubicBezTo>
                    <a:pt x="72" y="30"/>
                    <a:pt x="73" y="23"/>
                    <a:pt x="73" y="16"/>
                  </a:cubicBezTo>
                  <a:cubicBezTo>
                    <a:pt x="81" y="25"/>
                    <a:pt x="89" y="34"/>
                    <a:pt x="97" y="43"/>
                  </a:cubicBezTo>
                  <a:cubicBezTo>
                    <a:pt x="101" y="49"/>
                    <a:pt x="108" y="60"/>
                    <a:pt x="116" y="62"/>
                  </a:cubicBezTo>
                  <a:cubicBezTo>
                    <a:pt x="117" y="62"/>
                    <a:pt x="117" y="62"/>
                    <a:pt x="118" y="62"/>
                  </a:cubicBezTo>
                  <a:cubicBezTo>
                    <a:pt x="126" y="68"/>
                    <a:pt x="134" y="75"/>
                    <a:pt x="141" y="81"/>
                  </a:cubicBezTo>
                  <a:cubicBezTo>
                    <a:pt x="146" y="84"/>
                    <a:pt x="150" y="89"/>
                    <a:pt x="155" y="92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53" y="96"/>
                    <a:pt x="153" y="99"/>
                    <a:pt x="155" y="100"/>
                  </a:cubicBezTo>
                  <a:cubicBezTo>
                    <a:pt x="167" y="114"/>
                    <a:pt x="180" y="127"/>
                    <a:pt x="194" y="139"/>
                  </a:cubicBezTo>
                  <a:cubicBezTo>
                    <a:pt x="192" y="139"/>
                    <a:pt x="190" y="138"/>
                    <a:pt x="188" y="1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3914" y="4136571"/>
            <a:ext cx="3035368" cy="2469314"/>
            <a:chOff x="1570510" y="1915851"/>
            <a:chExt cx="3484090" cy="302685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510" y="1915851"/>
              <a:ext cx="3484090" cy="302685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8626" y="2277616"/>
              <a:ext cx="1907396" cy="1522213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4096553" y="2094397"/>
            <a:ext cx="6005390" cy="218521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 err="1">
                <a:solidFill>
                  <a:prstClr val="black"/>
                </a:solidFill>
                <a:latin typeface="Arial"/>
                <a:ea typeface="华文中宋" panose="02010600040101010101" pitchFamily="2" charset="-122"/>
              </a:rPr>
              <a:t>Hiretual</a:t>
            </a:r>
            <a:endParaRPr lang="en-US" altLang="zh-CN" sz="4400" b="1" dirty="0">
              <a:solidFill>
                <a:prstClr val="black"/>
              </a:solidFill>
              <a:latin typeface="Arial"/>
              <a:ea typeface="华文中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>
                <a:solidFill>
                  <a:prstClr val="black"/>
                </a:solidFill>
                <a:latin typeface="Arial"/>
                <a:ea typeface="华文中宋" panose="02010600040101010101" pitchFamily="2" charset="-122"/>
              </a:rPr>
              <a:t>Case</a:t>
            </a:r>
            <a:r>
              <a:rPr lang="zh-CN" altLang="en-US" sz="4000" b="1" dirty="0">
                <a:solidFill>
                  <a:prstClr val="black"/>
                </a:solidFill>
                <a:latin typeface="Arial"/>
                <a:ea typeface="华文中宋" panose="02010600040101010101" pitchFamily="2" charset="-122"/>
              </a:rPr>
              <a:t> </a:t>
            </a:r>
            <a:r>
              <a:rPr lang="en-US" altLang="zh-CN" sz="4400" b="1" dirty="0">
                <a:solidFill>
                  <a:prstClr val="black"/>
                </a:solidFill>
                <a:latin typeface="Arial"/>
                <a:ea typeface="华文中宋" panose="02010600040101010101" pitchFamily="2" charset="-122"/>
              </a:rPr>
              <a:t>Competition</a:t>
            </a:r>
            <a:endParaRPr lang="en-US" altLang="zh-CN" sz="5400" b="1" dirty="0">
              <a:solidFill>
                <a:prstClr val="black"/>
              </a:solidFill>
              <a:latin typeface="Arial"/>
              <a:ea typeface="华文中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Arial"/>
              <a:ea typeface="华文中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Arial"/>
                <a:ea typeface="华文中宋" panose="02010600040101010101" pitchFamily="2" charset="-122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39102" y="3931090"/>
            <a:ext cx="4152898" cy="36220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Hungry </a:t>
            </a:r>
            <a:r>
              <a:rPr lang="en-US" altLang="zh-CN" sz="2000" b="1" dirty="0" err="1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Terps</a:t>
            </a:r>
            <a:r>
              <a:rPr lang="en-US" altLang="zh-CN" sz="20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dirty="0">
              <a:solidFill>
                <a:srgbClr val="FF0000"/>
              </a:solidFill>
              <a:highlight>
                <a:srgbClr val="00FF00"/>
              </a:highlight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Captain:    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 err="1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Nai-jieh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Wang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Group Member: </a:t>
            </a:r>
            <a:r>
              <a:rPr lang="en-US" altLang="zh-CN" sz="2000" b="1" dirty="0" err="1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Jingsi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Xu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             </a:t>
            </a:r>
            <a:r>
              <a:rPr lang="en-US" altLang="zh-CN" sz="2000" b="1" dirty="0" err="1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Ziyi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Cheng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            </a:t>
            </a:r>
            <a:r>
              <a:rPr lang="en-US" altLang="zh-CN" sz="2000" b="1" dirty="0" err="1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Mengyuan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Tian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             </a:t>
            </a:r>
            <a:r>
              <a:rPr lang="en-US" altLang="zh-CN" sz="2000" b="1" dirty="0" err="1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Guiran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zh-CN" sz="2000" b="1" dirty="0" err="1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Niu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             </a:t>
            </a:r>
            <a:r>
              <a:rPr lang="en-US" altLang="zh-CN" sz="2000" b="1" dirty="0" err="1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Xiaojie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Xiao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5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887B5A-5429-9B40-8134-BA69711EEB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9100" y="4146"/>
            <a:ext cx="2882900" cy="2395654"/>
          </a:xfrm>
          <a:prstGeom prst="rect">
            <a:avLst/>
          </a:prstGeom>
          <a:effectLst>
            <a:glow>
              <a:schemeClr val="accent1">
                <a:alpha val="47000"/>
              </a:schemeClr>
            </a:glow>
            <a:reflection stA="79000" endPos="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074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extLst>
              <a:ext uri="{FF2B5EF4-FFF2-40B4-BE49-F238E27FC236}">
                <a16:creationId xmlns:a16="http://schemas.microsoft.com/office/drawing/2014/main" id="{CC9ECCA2-E569-5441-AF17-069CAA3842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3833" y="2105258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D407C6-C2DD-FC44-AEDD-60DB979D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980" y="1775254"/>
            <a:ext cx="8214732" cy="3036642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FE4048BB-1C6D-5147-9703-C54CCA2658CF}"/>
              </a:ext>
            </a:extLst>
          </p:cNvPr>
          <p:cNvGrpSpPr/>
          <p:nvPr/>
        </p:nvGrpSpPr>
        <p:grpSpPr>
          <a:xfrm>
            <a:off x="3631611" y="338920"/>
            <a:ext cx="4928778" cy="1217865"/>
            <a:chOff x="4209142" y="254523"/>
            <a:chExt cx="3773716" cy="891582"/>
          </a:xfrm>
        </p:grpSpPr>
        <p:pic>
          <p:nvPicPr>
            <p:cNvPr id="6" name="图片 4">
              <a:extLst>
                <a:ext uri="{FF2B5EF4-FFF2-40B4-BE49-F238E27FC236}">
                  <a16:creationId xmlns:a16="http://schemas.microsoft.com/office/drawing/2014/main" id="{FC43CE2D-271B-DD4E-B54C-E7DC50C68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65E2C0F0-9743-5941-BB3C-D1D39F40BDAE}"/>
                </a:ext>
              </a:extLst>
            </p:cNvPr>
            <p:cNvSpPr txBox="1"/>
            <p:nvPr/>
          </p:nvSpPr>
          <p:spPr>
            <a:xfrm>
              <a:off x="5024856" y="430145"/>
              <a:ext cx="2142288" cy="27016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Regression Tree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E93B825-5866-DC4B-8BB0-34CE14D89FF6}"/>
              </a:ext>
            </a:extLst>
          </p:cNvPr>
          <p:cNvSpPr txBox="1"/>
          <p:nvPr/>
        </p:nvSpPr>
        <p:spPr>
          <a:xfrm>
            <a:off x="5588273" y="4448432"/>
            <a:ext cx="2900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Most Influence: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Job_Day</a:t>
            </a:r>
            <a:endParaRPr lang="en-US" sz="2000" dirty="0"/>
          </a:p>
          <a:p>
            <a:r>
              <a:rPr lang="en-US" sz="2000" dirty="0" err="1"/>
              <a:t>education_startyear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C71F7-A43F-D948-B8A0-7973CBFBEA84}"/>
              </a:ext>
            </a:extLst>
          </p:cNvPr>
          <p:cNvSpPr txBox="1"/>
          <p:nvPr/>
        </p:nvSpPr>
        <p:spPr>
          <a:xfrm>
            <a:off x="8560389" y="4448432"/>
            <a:ext cx="28387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Accuracy: </a:t>
            </a:r>
            <a:r>
              <a:rPr lang="en-US" sz="2000" dirty="0"/>
              <a:t>65.4%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831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extLst>
              <a:ext uri="{FF2B5EF4-FFF2-40B4-BE49-F238E27FC236}">
                <a16:creationId xmlns:a16="http://schemas.microsoft.com/office/drawing/2014/main" id="{66265046-A310-9847-935E-1B8F0FA18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74320" y="1909762"/>
            <a:ext cx="5488307" cy="49482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D4D56-E473-3647-87C1-F9336AA5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59" y="1915371"/>
            <a:ext cx="5098187" cy="3676140"/>
          </a:xfrm>
          <a:prstGeom prst="rect">
            <a:avLst/>
          </a:prstGeom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CD74BA33-96D2-FA4B-A7DB-7588AB3CD83C}"/>
              </a:ext>
            </a:extLst>
          </p:cNvPr>
          <p:cNvGrpSpPr/>
          <p:nvPr/>
        </p:nvGrpSpPr>
        <p:grpSpPr>
          <a:xfrm>
            <a:off x="3921195" y="474147"/>
            <a:ext cx="4349609" cy="1065465"/>
            <a:chOff x="4209142" y="254523"/>
            <a:chExt cx="3773716" cy="891582"/>
          </a:xfrm>
        </p:grpSpPr>
        <p:pic>
          <p:nvPicPr>
            <p:cNvPr id="6" name="图片 4">
              <a:extLst>
                <a:ext uri="{FF2B5EF4-FFF2-40B4-BE49-F238E27FC236}">
                  <a16:creationId xmlns:a16="http://schemas.microsoft.com/office/drawing/2014/main" id="{C94AA29B-A14C-C442-8B7D-945E919F5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63EC1D42-9675-634B-943C-F1B4895D2E4D}"/>
                </a:ext>
              </a:extLst>
            </p:cNvPr>
            <p:cNvSpPr txBox="1"/>
            <p:nvPr/>
          </p:nvSpPr>
          <p:spPr>
            <a:xfrm>
              <a:off x="5501253" y="330723"/>
              <a:ext cx="1240308" cy="27016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Boosting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C45C0FC-33D7-614E-89B6-2951DD291389}"/>
              </a:ext>
            </a:extLst>
          </p:cNvPr>
          <p:cNvSpPr txBox="1"/>
          <p:nvPr/>
        </p:nvSpPr>
        <p:spPr>
          <a:xfrm>
            <a:off x="5959042" y="5384851"/>
            <a:ext cx="37040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Most Influence: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Job_Day</a:t>
            </a:r>
            <a:endParaRPr lang="en-US" sz="1600" dirty="0"/>
          </a:p>
          <a:p>
            <a:r>
              <a:rPr lang="en-US" sz="1600" dirty="0" err="1"/>
              <a:t>education_endyear</a:t>
            </a:r>
            <a:endParaRPr lang="en-US" sz="1600" dirty="0"/>
          </a:p>
          <a:p>
            <a:r>
              <a:rPr lang="en-US" sz="1600" dirty="0" err="1"/>
              <a:t>education_startyear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B500B-3178-9B43-8A82-590B637A81B6}"/>
              </a:ext>
            </a:extLst>
          </p:cNvPr>
          <p:cNvSpPr txBox="1"/>
          <p:nvPr/>
        </p:nvSpPr>
        <p:spPr>
          <a:xfrm>
            <a:off x="8517588" y="5428661"/>
            <a:ext cx="2838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Accuracy: 77.5%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16981" y="2217967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Question 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A5B95566-7782-2C41-8801-A68B8208F4B5}"/>
              </a:ext>
            </a:extLst>
          </p:cNvPr>
          <p:cNvSpPr/>
          <p:nvPr/>
        </p:nvSpPr>
        <p:spPr>
          <a:xfrm>
            <a:off x="6423377" y="4209787"/>
            <a:ext cx="3276600" cy="4302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89B5C-5DFE-F241-A544-4C0448465324}"/>
              </a:ext>
            </a:extLst>
          </p:cNvPr>
          <p:cNvSpPr txBox="1"/>
          <p:nvPr/>
        </p:nvSpPr>
        <p:spPr>
          <a:xfrm>
            <a:off x="6330092" y="2899496"/>
            <a:ext cx="4312508" cy="105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Predict the possibility that a person leaves current job to get a new job today, in six months, in a year.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9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452" y="2193926"/>
            <a:ext cx="3267096" cy="319087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94044" y="259532"/>
            <a:ext cx="5193649" cy="891582"/>
            <a:chOff x="4209142" y="254523"/>
            <a:chExt cx="3773716" cy="8915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587573" y="330723"/>
              <a:ext cx="30676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Modeling Process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2362" y="1675088"/>
            <a:ext cx="3471864" cy="1974158"/>
            <a:chOff x="7325360" y="2384859"/>
            <a:chExt cx="2341349" cy="1974158"/>
          </a:xfrm>
        </p:grpSpPr>
        <p:sp>
          <p:nvSpPr>
            <p:cNvPr id="10" name="矩形 9"/>
            <p:cNvSpPr/>
            <p:nvPr/>
          </p:nvSpPr>
          <p:spPr>
            <a:xfrm>
              <a:off x="7325360" y="2737483"/>
              <a:ext cx="2341349" cy="16215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To predict the possibility that a person leaves current job to get a new job: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TODAT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IN 6 MONTHS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IN 1 YEAR</a:t>
              </a:r>
              <a:endPara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25360" y="2384859"/>
              <a:ext cx="2241974" cy="3964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1. Goal:</a:t>
              </a:r>
              <a:endPara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27636" y="4383141"/>
            <a:ext cx="3577975" cy="1198561"/>
            <a:chOff x="7325360" y="2384859"/>
            <a:chExt cx="2341349" cy="1198561"/>
          </a:xfrm>
        </p:grpSpPr>
        <p:sp>
          <p:nvSpPr>
            <p:cNvPr id="13" name="矩形 12"/>
            <p:cNvSpPr/>
            <p:nvPr/>
          </p:nvSpPr>
          <p:spPr>
            <a:xfrm>
              <a:off x="7325360" y="2737483"/>
              <a:ext cx="2341349" cy="84593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To simplify, the situation that a person is having multiple jobs in a period is not considered here.</a:t>
              </a:r>
              <a:endPara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325360" y="2384859"/>
              <a:ext cx="2241974" cy="3964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2. Assumption:</a:t>
              </a:r>
              <a:endPara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729548" y="1855437"/>
            <a:ext cx="3640090" cy="1457094"/>
            <a:chOff x="7325360" y="2384859"/>
            <a:chExt cx="2777504" cy="1457094"/>
          </a:xfrm>
        </p:grpSpPr>
        <p:sp>
          <p:nvSpPr>
            <p:cNvPr id="16" name="矩形 15"/>
            <p:cNvSpPr/>
            <p:nvPr/>
          </p:nvSpPr>
          <p:spPr>
            <a:xfrm>
              <a:off x="7325360" y="2737483"/>
              <a:ext cx="2777504" cy="11044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Calculate the date difference between a position’s end date and this person’s next new job start date.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453722" y="2384859"/>
              <a:ext cx="2649142" cy="3964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3. Dependent Variable: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040427" y="4266822"/>
            <a:ext cx="3377073" cy="1457094"/>
            <a:chOff x="7325360" y="2384859"/>
            <a:chExt cx="2777504" cy="1457094"/>
          </a:xfrm>
        </p:grpSpPr>
        <p:sp>
          <p:nvSpPr>
            <p:cNvPr id="19" name="矩形 18"/>
            <p:cNvSpPr/>
            <p:nvPr/>
          </p:nvSpPr>
          <p:spPr>
            <a:xfrm>
              <a:off x="7325360" y="2737483"/>
              <a:ext cx="2777504" cy="11044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Users can perform presentations on projectors or computers and print presentations</a:t>
              </a:r>
              <a:endPara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860890" y="2384859"/>
              <a:ext cx="2241974" cy="3964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 Logistic Regression</a:t>
              </a:r>
              <a:endPara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795E4C8-5352-6549-AD3D-4FFBC36EC3A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097" y="2810401"/>
            <a:ext cx="2018965" cy="20189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314" y="3065144"/>
            <a:ext cx="1321344" cy="17344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559999" y="4997827"/>
            <a:ext cx="2241974" cy="3964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Mid Coast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2" name="图片 1">
            <a:extLst>
              <a:ext uri="{FF2B5EF4-FFF2-40B4-BE49-F238E27FC236}">
                <a16:creationId xmlns:a16="http://schemas.microsoft.com/office/drawing/2014/main" id="{097848BD-D192-4DBF-A7FF-BC85CB67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96" y="1420367"/>
            <a:ext cx="1150370" cy="920750"/>
          </a:xfrm>
          <a:prstGeom prst="rect">
            <a:avLst/>
          </a:prstGeom>
        </p:spPr>
      </p:pic>
      <p:sp>
        <p:nvSpPr>
          <p:cNvPr id="23" name="矩形 13">
            <a:extLst>
              <a:ext uri="{FF2B5EF4-FFF2-40B4-BE49-F238E27FC236}">
                <a16:creationId xmlns:a16="http://schemas.microsoft.com/office/drawing/2014/main" id="{E56185A6-B237-4EDB-8EEF-8A612A6870D6}"/>
              </a:ext>
            </a:extLst>
          </p:cNvPr>
          <p:cNvSpPr/>
          <p:nvPr/>
        </p:nvSpPr>
        <p:spPr>
          <a:xfrm>
            <a:off x="3422390" y="1661945"/>
            <a:ext cx="7934311" cy="3964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Person leaves current job to get a new job IN A YEAR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5">
            <a:extLst>
              <a:ext uri="{FF2B5EF4-FFF2-40B4-BE49-F238E27FC236}">
                <a16:creationId xmlns:a16="http://schemas.microsoft.com/office/drawing/2014/main" id="{2D57FD29-8092-4C7D-B2B2-694F27A65EBC}"/>
              </a:ext>
            </a:extLst>
          </p:cNvPr>
          <p:cNvGrpSpPr/>
          <p:nvPr/>
        </p:nvGrpSpPr>
        <p:grpSpPr>
          <a:xfrm>
            <a:off x="3269483" y="234937"/>
            <a:ext cx="5715694" cy="891582"/>
            <a:chOff x="4209142" y="254523"/>
            <a:chExt cx="3773716" cy="891582"/>
          </a:xfrm>
        </p:grpSpPr>
        <p:pic>
          <p:nvPicPr>
            <p:cNvPr id="17" name="图片 6">
              <a:extLst>
                <a:ext uri="{FF2B5EF4-FFF2-40B4-BE49-F238E27FC236}">
                  <a16:creationId xmlns:a16="http://schemas.microsoft.com/office/drawing/2014/main" id="{E83D5E0A-6D6A-45FD-92E2-15D6819A7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18" name="文本框 7">
              <a:extLst>
                <a:ext uri="{FF2B5EF4-FFF2-40B4-BE49-F238E27FC236}">
                  <a16:creationId xmlns:a16="http://schemas.microsoft.com/office/drawing/2014/main" id="{C0FE7912-7EF1-4213-B0E0-7A02077858A9}"/>
                </a:ext>
              </a:extLst>
            </p:cNvPr>
            <p:cNvSpPr txBox="1"/>
            <p:nvPr/>
          </p:nvSpPr>
          <p:spPr>
            <a:xfrm>
              <a:off x="5557185" y="330723"/>
              <a:ext cx="1128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Findings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1882B64-0752-4D30-923D-116A295D30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366" y="2717115"/>
            <a:ext cx="5637398" cy="32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20314" y="3065144"/>
            <a:ext cx="1321344" cy="17344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559999" y="4997827"/>
            <a:ext cx="2241974" cy="3964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Company Size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2" name="图片 1">
            <a:extLst>
              <a:ext uri="{FF2B5EF4-FFF2-40B4-BE49-F238E27FC236}">
                <a16:creationId xmlns:a16="http://schemas.microsoft.com/office/drawing/2014/main" id="{097848BD-D192-4DBF-A7FF-BC85CB67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96" y="1420367"/>
            <a:ext cx="1150370" cy="920750"/>
          </a:xfrm>
          <a:prstGeom prst="rect">
            <a:avLst/>
          </a:prstGeom>
        </p:spPr>
      </p:pic>
      <p:sp>
        <p:nvSpPr>
          <p:cNvPr id="23" name="矩形 13">
            <a:extLst>
              <a:ext uri="{FF2B5EF4-FFF2-40B4-BE49-F238E27FC236}">
                <a16:creationId xmlns:a16="http://schemas.microsoft.com/office/drawing/2014/main" id="{E56185A6-B237-4EDB-8EEF-8A612A6870D6}"/>
              </a:ext>
            </a:extLst>
          </p:cNvPr>
          <p:cNvSpPr/>
          <p:nvPr/>
        </p:nvSpPr>
        <p:spPr>
          <a:xfrm>
            <a:off x="3422390" y="1661945"/>
            <a:ext cx="7934311" cy="3964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Person leaves current job to get a new job IN A YEAR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5">
            <a:extLst>
              <a:ext uri="{FF2B5EF4-FFF2-40B4-BE49-F238E27FC236}">
                <a16:creationId xmlns:a16="http://schemas.microsoft.com/office/drawing/2014/main" id="{2D57FD29-8092-4C7D-B2B2-694F27A65EBC}"/>
              </a:ext>
            </a:extLst>
          </p:cNvPr>
          <p:cNvGrpSpPr/>
          <p:nvPr/>
        </p:nvGrpSpPr>
        <p:grpSpPr>
          <a:xfrm>
            <a:off x="3269483" y="234937"/>
            <a:ext cx="5715694" cy="891582"/>
            <a:chOff x="4209142" y="254523"/>
            <a:chExt cx="3773716" cy="891582"/>
          </a:xfrm>
        </p:grpSpPr>
        <p:pic>
          <p:nvPicPr>
            <p:cNvPr id="17" name="图片 6">
              <a:extLst>
                <a:ext uri="{FF2B5EF4-FFF2-40B4-BE49-F238E27FC236}">
                  <a16:creationId xmlns:a16="http://schemas.microsoft.com/office/drawing/2014/main" id="{E83D5E0A-6D6A-45FD-92E2-15D6819A7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18" name="文本框 7">
              <a:extLst>
                <a:ext uri="{FF2B5EF4-FFF2-40B4-BE49-F238E27FC236}">
                  <a16:creationId xmlns:a16="http://schemas.microsoft.com/office/drawing/2014/main" id="{C0FE7912-7EF1-4213-B0E0-7A02077858A9}"/>
                </a:ext>
              </a:extLst>
            </p:cNvPr>
            <p:cNvSpPr txBox="1"/>
            <p:nvPr/>
          </p:nvSpPr>
          <p:spPr>
            <a:xfrm>
              <a:off x="5557185" y="330723"/>
              <a:ext cx="1128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Findings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274DDB8-4270-42BC-9EDF-BAEDE74C58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1635" y="2341117"/>
            <a:ext cx="4100015" cy="40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314" y="3065144"/>
            <a:ext cx="1321344" cy="17344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559999" y="4997827"/>
            <a:ext cx="2241974" cy="3964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latin typeface="华文中宋" panose="02010600040101010101" pitchFamily="2" charset="-122"/>
                <a:ea typeface="华文中宋" panose="02010600040101010101" pitchFamily="2" charset="-122"/>
              </a:rPr>
              <a:t>Junior Title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2" name="图片 1">
            <a:extLst>
              <a:ext uri="{FF2B5EF4-FFF2-40B4-BE49-F238E27FC236}">
                <a16:creationId xmlns:a16="http://schemas.microsoft.com/office/drawing/2014/main" id="{097848BD-D192-4DBF-A7FF-BC85CB67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96" y="1420367"/>
            <a:ext cx="1150370" cy="920750"/>
          </a:xfrm>
          <a:prstGeom prst="rect">
            <a:avLst/>
          </a:prstGeom>
        </p:spPr>
      </p:pic>
      <p:sp>
        <p:nvSpPr>
          <p:cNvPr id="23" name="矩形 13">
            <a:extLst>
              <a:ext uri="{FF2B5EF4-FFF2-40B4-BE49-F238E27FC236}">
                <a16:creationId xmlns:a16="http://schemas.microsoft.com/office/drawing/2014/main" id="{E56185A6-B237-4EDB-8EEF-8A612A6870D6}"/>
              </a:ext>
            </a:extLst>
          </p:cNvPr>
          <p:cNvSpPr/>
          <p:nvPr/>
        </p:nvSpPr>
        <p:spPr>
          <a:xfrm>
            <a:off x="3422390" y="1661945"/>
            <a:ext cx="7934311" cy="3964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Person leaves current job to get a new job IN A YEAR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5">
            <a:extLst>
              <a:ext uri="{FF2B5EF4-FFF2-40B4-BE49-F238E27FC236}">
                <a16:creationId xmlns:a16="http://schemas.microsoft.com/office/drawing/2014/main" id="{2D57FD29-8092-4C7D-B2B2-694F27A65EBC}"/>
              </a:ext>
            </a:extLst>
          </p:cNvPr>
          <p:cNvGrpSpPr/>
          <p:nvPr/>
        </p:nvGrpSpPr>
        <p:grpSpPr>
          <a:xfrm>
            <a:off x="3269483" y="234937"/>
            <a:ext cx="5715694" cy="891582"/>
            <a:chOff x="4209142" y="254523"/>
            <a:chExt cx="3773716" cy="891582"/>
          </a:xfrm>
        </p:grpSpPr>
        <p:pic>
          <p:nvPicPr>
            <p:cNvPr id="17" name="图片 6">
              <a:extLst>
                <a:ext uri="{FF2B5EF4-FFF2-40B4-BE49-F238E27FC236}">
                  <a16:creationId xmlns:a16="http://schemas.microsoft.com/office/drawing/2014/main" id="{E83D5E0A-6D6A-45FD-92E2-15D6819A7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18" name="文本框 7">
              <a:extLst>
                <a:ext uri="{FF2B5EF4-FFF2-40B4-BE49-F238E27FC236}">
                  <a16:creationId xmlns:a16="http://schemas.microsoft.com/office/drawing/2014/main" id="{C0FE7912-7EF1-4213-B0E0-7A02077858A9}"/>
                </a:ext>
              </a:extLst>
            </p:cNvPr>
            <p:cNvSpPr txBox="1"/>
            <p:nvPr/>
          </p:nvSpPr>
          <p:spPr>
            <a:xfrm>
              <a:off x="5557185" y="330723"/>
              <a:ext cx="1128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Findings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E591B43-9405-4EBC-B346-B0350AA7CF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742" y="2593826"/>
            <a:ext cx="4302322" cy="33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8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EF3A5845-A475-F840-84D6-AC60FD8C9564}"/>
              </a:ext>
            </a:extLst>
          </p:cNvPr>
          <p:cNvSpPr/>
          <p:nvPr/>
        </p:nvSpPr>
        <p:spPr>
          <a:xfrm>
            <a:off x="6362136" y="2038350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Question 3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FF7BA-DA70-3D48-A016-504D35244F75}"/>
              </a:ext>
            </a:extLst>
          </p:cNvPr>
          <p:cNvSpPr txBox="1"/>
          <p:nvPr/>
        </p:nvSpPr>
        <p:spPr>
          <a:xfrm>
            <a:off x="6497602" y="2801444"/>
            <a:ext cx="4312508" cy="105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Predict the possibility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 </a:t>
            </a: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that a person leaves current job before and after anniversary.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ea typeface="华文中宋" panose="02010600040101010101" pitchFamily="2" charset="-122"/>
            </a:endParaRPr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E766A038-50E4-8C45-9848-8C3E5543E3A1}"/>
              </a:ext>
            </a:extLst>
          </p:cNvPr>
          <p:cNvSpPr/>
          <p:nvPr/>
        </p:nvSpPr>
        <p:spPr>
          <a:xfrm>
            <a:off x="6423377" y="4209787"/>
            <a:ext cx="3276600" cy="4302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4097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>
            <a:extLst>
              <a:ext uri="{FF2B5EF4-FFF2-40B4-BE49-F238E27FC236}">
                <a16:creationId xmlns:a16="http://schemas.microsoft.com/office/drawing/2014/main" id="{1C3B3782-90BA-014F-BD31-7D010EDE128D}"/>
              </a:ext>
            </a:extLst>
          </p:cNvPr>
          <p:cNvGrpSpPr/>
          <p:nvPr/>
        </p:nvGrpSpPr>
        <p:grpSpPr>
          <a:xfrm>
            <a:off x="3338447" y="508524"/>
            <a:ext cx="5515106" cy="1523476"/>
            <a:chOff x="4209142" y="254523"/>
            <a:chExt cx="3773716" cy="89158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90AF9596-70C8-E94A-AA08-9542BA5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F9955E45-F329-FE43-AD49-07D00D2F23A7}"/>
                </a:ext>
              </a:extLst>
            </p:cNvPr>
            <p:cNvSpPr txBox="1"/>
            <p:nvPr/>
          </p:nvSpPr>
          <p:spPr>
            <a:xfrm>
              <a:off x="4720278" y="437144"/>
              <a:ext cx="2728137" cy="492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Recoding</a:t>
              </a: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&amp;</a:t>
              </a: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Modeling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aphicFrame>
        <p:nvGraphicFramePr>
          <p:cNvPr id="4" name="Diagram 3"/>
          <p:cNvGraphicFramePr/>
          <p:nvPr>
            <p:extLst/>
          </p:nvPr>
        </p:nvGraphicFramePr>
        <p:xfrm>
          <a:off x="1237343" y="2307772"/>
          <a:ext cx="9717314" cy="4368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032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>
            <a:extLst>
              <a:ext uri="{FF2B5EF4-FFF2-40B4-BE49-F238E27FC236}">
                <a16:creationId xmlns:a16="http://schemas.microsoft.com/office/drawing/2014/main" id="{1C3B3782-90BA-014F-BD31-7D010EDE128D}"/>
              </a:ext>
            </a:extLst>
          </p:cNvPr>
          <p:cNvGrpSpPr/>
          <p:nvPr/>
        </p:nvGrpSpPr>
        <p:grpSpPr>
          <a:xfrm>
            <a:off x="3483751" y="242279"/>
            <a:ext cx="5224498" cy="1426870"/>
            <a:chOff x="4209142" y="236385"/>
            <a:chExt cx="3773716" cy="89158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90AF9596-70C8-E94A-AA08-9542BA5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36385"/>
              <a:ext cx="3773716" cy="891582"/>
            </a:xfrm>
            <a:prstGeom prst="rect">
              <a:avLst/>
            </a:prstGeom>
          </p:spPr>
        </p:pic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F9955E45-F329-FE43-AD49-07D00D2F23A7}"/>
                </a:ext>
              </a:extLst>
            </p:cNvPr>
            <p:cNvSpPr txBox="1"/>
            <p:nvPr/>
          </p:nvSpPr>
          <p:spPr>
            <a:xfrm>
              <a:off x="4423006" y="436839"/>
              <a:ext cx="3396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Logistic Regression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47" y="1736719"/>
            <a:ext cx="6836229" cy="505596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619998" y="2624586"/>
            <a:ext cx="4151088" cy="30940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000" b="1" dirty="0">
                <a:solidFill>
                  <a:schemeClr val="tx1"/>
                </a:solidFill>
              </a:rPr>
              <a:t>Job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Title: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Executive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r>
              <a:rPr lang="zh-CN" altLang="en-US" sz="2000" b="1" dirty="0">
                <a:solidFill>
                  <a:schemeClr val="tx1"/>
                </a:solidFill>
              </a:rPr>
              <a:t>                      </a:t>
            </a:r>
            <a:r>
              <a:rPr lang="en-US" altLang="zh-CN" sz="2000" b="1" dirty="0">
                <a:solidFill>
                  <a:schemeClr val="tx1"/>
                </a:solidFill>
              </a:rPr>
              <a:t>Junior</a:t>
            </a:r>
          </a:p>
          <a:p>
            <a:endParaRPr lang="en-US" altLang="zh-CN" sz="2000" b="1" dirty="0">
              <a:solidFill>
                <a:schemeClr val="tx1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000" b="1" dirty="0" err="1">
                <a:solidFill>
                  <a:schemeClr val="tx1"/>
                </a:solidFill>
              </a:rPr>
              <a:t>Job_day</a:t>
            </a:r>
            <a:r>
              <a:rPr lang="en-US" altLang="zh-CN" sz="2000" b="1" dirty="0">
                <a:solidFill>
                  <a:schemeClr val="tx1"/>
                </a:solidFill>
              </a:rPr>
              <a:t>: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working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duration</a:t>
            </a:r>
          </a:p>
          <a:p>
            <a:pPr marL="342900" indent="-342900">
              <a:buFont typeface="Wingdings" charset="2"/>
              <a:buChar char="Ø"/>
            </a:pPr>
            <a:endParaRPr lang="en-US" altLang="zh-CN" sz="2000" b="1" dirty="0">
              <a:solidFill>
                <a:schemeClr val="tx1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000" b="1" dirty="0">
                <a:solidFill>
                  <a:schemeClr val="tx1"/>
                </a:solidFill>
              </a:rPr>
              <a:t>Accuracy: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60%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7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09142" y="254523"/>
            <a:ext cx="3773716" cy="891582"/>
            <a:chOff x="4209142" y="254523"/>
            <a:chExt cx="3773716" cy="89158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023953" y="330723"/>
              <a:ext cx="2194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CONTENTS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1BA3C-F77B-E54E-95BE-EA47559382E6}"/>
              </a:ext>
            </a:extLst>
          </p:cNvPr>
          <p:cNvGrpSpPr/>
          <p:nvPr/>
        </p:nvGrpSpPr>
        <p:grpSpPr>
          <a:xfrm>
            <a:off x="1092882" y="2490641"/>
            <a:ext cx="5028519" cy="2646509"/>
            <a:chOff x="1291341" y="2490641"/>
            <a:chExt cx="5028519" cy="264650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1341" y="2490641"/>
              <a:ext cx="1150370" cy="92075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046" y="4216400"/>
              <a:ext cx="1150370" cy="92075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534849" y="2547433"/>
              <a:ext cx="3785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Execution Summary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34849" y="4353609"/>
              <a:ext cx="36872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Gains and thoughts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69B73A-511F-4B44-8855-2CACFE503683}"/>
              </a:ext>
            </a:extLst>
          </p:cNvPr>
          <p:cNvGrpSpPr/>
          <p:nvPr/>
        </p:nvGrpSpPr>
        <p:grpSpPr>
          <a:xfrm>
            <a:off x="6839435" y="2451100"/>
            <a:ext cx="4651249" cy="2686050"/>
            <a:chOff x="6572735" y="2451100"/>
            <a:chExt cx="4651249" cy="26860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2735" y="2451100"/>
              <a:ext cx="1150370" cy="9207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2735" y="4216400"/>
              <a:ext cx="1150370" cy="92075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7975979" y="2547636"/>
              <a:ext cx="3248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Valuable Insights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75979" y="4312936"/>
              <a:ext cx="19752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Q&amp;A Time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7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>
            <a:extLst>
              <a:ext uri="{FF2B5EF4-FFF2-40B4-BE49-F238E27FC236}">
                <a16:creationId xmlns:a16="http://schemas.microsoft.com/office/drawing/2014/main" id="{1C3B3782-90BA-014F-BD31-7D010EDE128D}"/>
              </a:ext>
            </a:extLst>
          </p:cNvPr>
          <p:cNvGrpSpPr/>
          <p:nvPr/>
        </p:nvGrpSpPr>
        <p:grpSpPr>
          <a:xfrm>
            <a:off x="3655372" y="298596"/>
            <a:ext cx="4881257" cy="1426870"/>
            <a:chOff x="4209142" y="254523"/>
            <a:chExt cx="3773716" cy="89158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90AF9596-70C8-E94A-AA08-9542BA5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F9955E45-F329-FE43-AD49-07D00D2F23A7}"/>
                </a:ext>
              </a:extLst>
            </p:cNvPr>
            <p:cNvSpPr txBox="1"/>
            <p:nvPr/>
          </p:nvSpPr>
          <p:spPr>
            <a:xfrm>
              <a:off x="5616346" y="473115"/>
              <a:ext cx="1010127" cy="32693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>
                  <a:latin typeface="华文中宋" panose="02010600040101010101" pitchFamily="2" charset="-122"/>
                  <a:ea typeface="华文中宋" panose="02010600040101010101" pitchFamily="2" charset="-122"/>
                </a:rPr>
                <a:t>Results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37" y="1725466"/>
            <a:ext cx="5138057" cy="49148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1007" y="2905611"/>
            <a:ext cx="2728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like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leave</a:t>
            </a:r>
            <a:r>
              <a:rPr lang="zh-CN" altLang="en-US" sz="2400" dirty="0"/>
              <a:t>          </a:t>
            </a:r>
            <a:endParaRPr lang="en-US" altLang="zh-CN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2400" dirty="0"/>
              <a:t>before</a:t>
            </a:r>
            <a:r>
              <a:rPr lang="zh-CN" altLang="en-US" sz="2400" dirty="0"/>
              <a:t> </a:t>
            </a:r>
            <a:r>
              <a:rPr lang="en-US" altLang="zh-CN" sz="2400" dirty="0"/>
              <a:t>anniversary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4" name="Right Arrow 3"/>
          <p:cNvSpPr/>
          <p:nvPr/>
        </p:nvSpPr>
        <p:spPr>
          <a:xfrm>
            <a:off x="2962248" y="3193902"/>
            <a:ext cx="433137" cy="208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4606" y="4418112"/>
            <a:ext cx="252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  </a:t>
            </a:r>
            <a:r>
              <a:rPr lang="en-US" altLang="zh-CN" sz="2400" dirty="0"/>
              <a:t>Director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2400" dirty="0"/>
              <a:t>      </a:t>
            </a:r>
            <a:r>
              <a:rPr lang="en-US" sz="2400" dirty="0"/>
              <a:t>≈</a:t>
            </a:r>
            <a:r>
              <a:rPr lang="zh-CN" altLang="en-US" sz="2400" dirty="0"/>
              <a:t> </a:t>
            </a:r>
            <a:r>
              <a:rPr lang="en-US" altLang="zh-CN" sz="2400" dirty="0"/>
              <a:t>Manager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2400" dirty="0"/>
              <a:t>      ≈ </a:t>
            </a:r>
            <a:r>
              <a:rPr lang="en-US" altLang="zh-CN" sz="2400" dirty="0"/>
              <a:t>Senior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30059" y="4450848"/>
            <a:ext cx="304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Executive</a:t>
            </a:r>
            <a:r>
              <a:rPr lang="zh-CN" altLang="en-US" sz="2400" dirty="0"/>
              <a:t> 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Junior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4606" y="2882676"/>
            <a:ext cx="2427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working</a:t>
            </a:r>
            <a:r>
              <a:rPr lang="zh-CN" altLang="en-US" sz="2400" dirty="0"/>
              <a:t> </a:t>
            </a:r>
            <a:r>
              <a:rPr lang="en-US" altLang="zh-CN" sz="2400" dirty="0"/>
              <a:t>days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25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>
            <a:extLst>
              <a:ext uri="{FF2B5EF4-FFF2-40B4-BE49-F238E27FC236}">
                <a16:creationId xmlns:a16="http://schemas.microsoft.com/office/drawing/2014/main" id="{1C3B3782-90BA-014F-BD31-7D010EDE128D}"/>
              </a:ext>
            </a:extLst>
          </p:cNvPr>
          <p:cNvGrpSpPr/>
          <p:nvPr/>
        </p:nvGrpSpPr>
        <p:grpSpPr>
          <a:xfrm>
            <a:off x="3655372" y="298596"/>
            <a:ext cx="4881257" cy="1426870"/>
            <a:chOff x="4209142" y="254523"/>
            <a:chExt cx="3773716" cy="89158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90AF9596-70C8-E94A-AA08-9542BA5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F9955E45-F329-FE43-AD49-07D00D2F23A7}"/>
                </a:ext>
              </a:extLst>
            </p:cNvPr>
            <p:cNvSpPr txBox="1"/>
            <p:nvPr/>
          </p:nvSpPr>
          <p:spPr>
            <a:xfrm>
              <a:off x="5295926" y="473115"/>
              <a:ext cx="1650978" cy="32693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Predictions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42738" y="2011700"/>
          <a:ext cx="10379241" cy="4126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4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4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99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Person</a:t>
                      </a:r>
                      <a:endParaRPr lang="en-US" sz="1800" b="1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/>
                        <a:t>Job</a:t>
                      </a:r>
                      <a:r>
                        <a:rPr lang="zh-CN" altLang="en-US" sz="1800" b="1" baseline="0" dirty="0"/>
                        <a:t> </a:t>
                      </a:r>
                      <a:r>
                        <a:rPr lang="en-US" sz="1800" b="1" dirty="0"/>
                        <a:t>Day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/>
                        <a:t>Coast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Language</a:t>
                      </a:r>
                      <a:endParaRPr lang="en-US" sz="1800" b="1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C</a:t>
                      </a:r>
                      <a:r>
                        <a:rPr lang="en-US" sz="1800" b="1" dirty="0"/>
                        <a:t>areer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E</a:t>
                      </a:r>
                      <a:r>
                        <a:rPr lang="en-US" sz="1800" b="1" dirty="0"/>
                        <a:t>xperience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T</a:t>
                      </a:r>
                      <a:r>
                        <a:rPr lang="en-US" sz="1800" b="1" dirty="0"/>
                        <a:t>it</a:t>
                      </a:r>
                      <a:r>
                        <a:rPr lang="en-US" altLang="zh-CN" sz="1800" b="1" dirty="0"/>
                        <a:t>le</a:t>
                      </a:r>
                      <a:endParaRPr lang="en-US" sz="1800" b="1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D</a:t>
                      </a:r>
                      <a:r>
                        <a:rPr lang="en-US" sz="1800" b="1" dirty="0"/>
                        <a:t>egree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P</a:t>
                      </a:r>
                      <a:r>
                        <a:rPr lang="en-US" sz="1800" b="1" dirty="0"/>
                        <a:t>rediction</a:t>
                      </a:r>
                    </a:p>
                  </a:txBody>
                  <a:tcPr marL="5623" marR="5623" marT="562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1</a:t>
                      </a:r>
                      <a:endParaRPr lang="mr-IN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dirty="0"/>
                        <a:t>3179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East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English</a:t>
                      </a:r>
                      <a:endParaRPr lang="en-US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Information Technology and Services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15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manager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Master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/>
                        <a:t>43%</a:t>
                      </a:r>
                    </a:p>
                  </a:txBody>
                  <a:tcPr marL="5623" marR="5623" marT="56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2</a:t>
                      </a:r>
                      <a:endParaRPr lang="mr-IN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dirty="0"/>
                        <a:t>40442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East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Others</a:t>
                      </a:r>
                      <a:endParaRPr lang="en-US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Information Technology and Services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15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senior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Bachelor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/>
                        <a:t>79%</a:t>
                      </a:r>
                    </a:p>
                  </a:txBody>
                  <a:tcPr marL="5623" marR="5623" marT="56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3</a:t>
                      </a:r>
                      <a:endParaRPr lang="mr-IN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40353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West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Others</a:t>
                      </a:r>
                      <a:endParaRPr lang="en-US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Computer Software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15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director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Bachelor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/>
                        <a:t>79%</a:t>
                      </a:r>
                    </a:p>
                  </a:txBody>
                  <a:tcPr marL="5623" marR="5623" marT="56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4</a:t>
                      </a:r>
                      <a:endParaRPr lang="mr-IN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1990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East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Others</a:t>
                      </a:r>
                      <a:endParaRPr lang="en-US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Others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5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manager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Bachelor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dirty="0"/>
                        <a:t>40%</a:t>
                      </a:r>
                    </a:p>
                  </a:txBody>
                  <a:tcPr marL="5623" marR="5623" marT="56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5</a:t>
                      </a:r>
                      <a:endParaRPr lang="fi-FI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1961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East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Others</a:t>
                      </a:r>
                      <a:endParaRPr lang="en-US" sz="1800" dirty="0"/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Information Technology and Services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5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junior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Bachelor</a:t>
                      </a:r>
                    </a:p>
                  </a:txBody>
                  <a:tcPr marL="5623" marR="5623" marT="56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dirty="0"/>
                        <a:t>35%</a:t>
                      </a:r>
                    </a:p>
                  </a:txBody>
                  <a:tcPr marL="5623" marR="5623" marT="56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7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16981" y="2217967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Question 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16337-EE61-8E40-A917-C354AD351655}"/>
              </a:ext>
            </a:extLst>
          </p:cNvPr>
          <p:cNvSpPr txBox="1"/>
          <p:nvPr/>
        </p:nvSpPr>
        <p:spPr>
          <a:xfrm>
            <a:off x="6425513" y="3072209"/>
            <a:ext cx="4312508" cy="105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Predict the shortest time and average time until that the person will no longer be at their current job.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99C5B5F6-F6A1-2940-A917-E417D7D0993F}"/>
              </a:ext>
            </a:extLst>
          </p:cNvPr>
          <p:cNvSpPr/>
          <p:nvPr/>
        </p:nvSpPr>
        <p:spPr>
          <a:xfrm>
            <a:off x="6423377" y="4209787"/>
            <a:ext cx="3276600" cy="4302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20072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3664" y="366253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Predict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how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long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talent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will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leave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current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job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3C9F0-818A-BF4D-99B5-2CE800FE912E}"/>
              </a:ext>
            </a:extLst>
          </p:cNvPr>
          <p:cNvSpPr txBox="1"/>
          <p:nvPr/>
        </p:nvSpPr>
        <p:spPr>
          <a:xfrm>
            <a:off x="503664" y="1073989"/>
            <a:ext cx="34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</a:t>
            </a:r>
            <a:r>
              <a:rPr lang="en-US" dirty="0"/>
              <a:t>odel </a:t>
            </a:r>
            <a:r>
              <a:rPr lang="en-US" altLang="zh-CN" dirty="0"/>
              <a:t>S</a:t>
            </a:r>
            <a:r>
              <a:rPr lang="en-US" dirty="0"/>
              <a:t>election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backward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0C5784-D7B6-DF4D-B67C-E9B357523B0F}"/>
              </a:ext>
            </a:extLst>
          </p:cNvPr>
          <p:cNvSpPr txBox="1"/>
          <p:nvPr/>
        </p:nvSpPr>
        <p:spPr>
          <a:xfrm>
            <a:off x="6337062" y="1917479"/>
            <a:ext cx="64788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Model:</a:t>
            </a:r>
            <a:endParaRPr lang="en-US" dirty="0"/>
          </a:p>
          <a:p>
            <a:r>
              <a:rPr lang="en-US" sz="1400" dirty="0"/>
              <a:t>formula = </a:t>
            </a:r>
            <a:r>
              <a:rPr lang="en-US" sz="1400" dirty="0" err="1"/>
              <a:t>Job_Day</a:t>
            </a:r>
            <a:r>
              <a:rPr lang="en-US" sz="1400" dirty="0"/>
              <a:t> ~ Coast + Chinese + Spanish + English + </a:t>
            </a:r>
          </a:p>
          <a:p>
            <a:r>
              <a:rPr lang="en-US" sz="1400" dirty="0"/>
              <a:t>    experience + title + </a:t>
            </a:r>
            <a:r>
              <a:rPr lang="en-US" sz="1400" dirty="0" err="1"/>
              <a:t>education_highest_Degree</a:t>
            </a:r>
            <a:r>
              <a:rPr lang="en-US" sz="1400" dirty="0"/>
              <a:t> + career, data = train,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na.action</a:t>
            </a:r>
            <a:r>
              <a:rPr lang="en-US" sz="1400" dirty="0"/>
              <a:t> = </a:t>
            </a:r>
            <a:r>
              <a:rPr lang="en-US" sz="1400" dirty="0" err="1"/>
              <a:t>na.omit</a:t>
            </a:r>
            <a:r>
              <a:rPr lang="en-US" sz="1400" dirty="0"/>
              <a:t>)</a:t>
            </a:r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D8A772-E05B-1F48-B3A2-691AE528959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664" y="1517437"/>
            <a:ext cx="5592336" cy="5245421"/>
          </a:xfrm>
          <a:prstGeom prst="rect">
            <a:avLst/>
          </a:prstGeom>
        </p:spPr>
      </p:pic>
      <p:sp>
        <p:nvSpPr>
          <p:cNvPr id="26" name="Frame 25">
            <a:extLst>
              <a:ext uri="{FF2B5EF4-FFF2-40B4-BE49-F238E27FC236}">
                <a16:creationId xmlns:a16="http://schemas.microsoft.com/office/drawing/2014/main" id="{C5DF43E1-6325-2D49-9F42-8A3D5D275348}"/>
              </a:ext>
            </a:extLst>
          </p:cNvPr>
          <p:cNvSpPr/>
          <p:nvPr/>
        </p:nvSpPr>
        <p:spPr>
          <a:xfrm>
            <a:off x="377831" y="2631688"/>
            <a:ext cx="5833398" cy="18957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42E069F-C816-0E40-B5B0-986DC0A1C059}"/>
              </a:ext>
            </a:extLst>
          </p:cNvPr>
          <p:cNvSpPr/>
          <p:nvPr/>
        </p:nvSpPr>
        <p:spPr>
          <a:xfrm>
            <a:off x="377831" y="2007220"/>
            <a:ext cx="5833398" cy="3345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CBE40231-BE1F-7B45-BB8E-9ADCE4B6595D}"/>
              </a:ext>
            </a:extLst>
          </p:cNvPr>
          <p:cNvSpPr/>
          <p:nvPr/>
        </p:nvSpPr>
        <p:spPr>
          <a:xfrm>
            <a:off x="377831" y="4850780"/>
            <a:ext cx="5833398" cy="1449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9097FFC6-C362-4844-9590-5F49794E6B59}"/>
              </a:ext>
            </a:extLst>
          </p:cNvPr>
          <p:cNvSpPr/>
          <p:nvPr/>
        </p:nvSpPr>
        <p:spPr>
          <a:xfrm>
            <a:off x="377831" y="4527395"/>
            <a:ext cx="5833398" cy="1672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89DDF46E-5D80-044E-B689-5DFE3C2603D7}"/>
              </a:ext>
            </a:extLst>
          </p:cNvPr>
          <p:cNvSpPr/>
          <p:nvPr/>
        </p:nvSpPr>
        <p:spPr>
          <a:xfrm>
            <a:off x="377831" y="2821259"/>
            <a:ext cx="5833398" cy="15611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63478B-C5AD-8642-ACFA-03570D700EAB}"/>
              </a:ext>
            </a:extLst>
          </p:cNvPr>
          <p:cNvSpPr txBox="1"/>
          <p:nvPr/>
        </p:nvSpPr>
        <p:spPr>
          <a:xfrm>
            <a:off x="7196804" y="3681229"/>
            <a:ext cx="438242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Findings:</a:t>
            </a:r>
          </a:p>
          <a:p>
            <a:endParaRPr lang="en-US" altLang="zh-CN" sz="1400" b="1" i="1" dirty="0"/>
          </a:p>
          <a:p>
            <a:r>
              <a:rPr lang="en-US" altLang="zh-CN" sz="1600" i="1" dirty="0"/>
              <a:t>Who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stay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more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time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at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current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job?</a:t>
            </a:r>
          </a:p>
          <a:p>
            <a:r>
              <a:rPr lang="en-US" sz="1400" dirty="0"/>
              <a:t>Experienced</a:t>
            </a:r>
            <a:r>
              <a:rPr lang="en-US" altLang="zh-CN" sz="1400" dirty="0"/>
              <a:t>;</a:t>
            </a:r>
          </a:p>
          <a:p>
            <a:r>
              <a:rPr lang="en-US" altLang="zh-CN" sz="1400" dirty="0"/>
              <a:t>H</a:t>
            </a:r>
            <a:r>
              <a:rPr lang="en-US" sz="1400" dirty="0"/>
              <a:t>old PhD degree </a:t>
            </a:r>
          </a:p>
          <a:p>
            <a:endParaRPr lang="en-US" altLang="zh-CN" sz="1400" b="1" dirty="0"/>
          </a:p>
          <a:p>
            <a:r>
              <a:rPr lang="en-US" altLang="zh-CN" sz="1600" i="1" dirty="0"/>
              <a:t>Who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stay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less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time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at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current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job?</a:t>
            </a:r>
            <a:endParaRPr lang="en-US" sz="1600" i="1" dirty="0"/>
          </a:p>
          <a:p>
            <a:r>
              <a:rPr lang="en-US" altLang="zh-CN" sz="1400" dirty="0"/>
              <a:t>L</a:t>
            </a:r>
            <a:r>
              <a:rPr lang="en-US" sz="1400" dirty="0"/>
              <a:t>ive at west coast and in the middle areas</a:t>
            </a:r>
            <a:r>
              <a:rPr lang="en-US" altLang="zh-CN" sz="1400" dirty="0"/>
              <a:t>;</a:t>
            </a:r>
          </a:p>
          <a:p>
            <a:r>
              <a:rPr lang="en-US" altLang="zh-CN" sz="1400" dirty="0"/>
              <a:t>S</a:t>
            </a:r>
            <a:r>
              <a:rPr lang="en-US" sz="1400" dirty="0"/>
              <a:t>peak English</a:t>
            </a:r>
            <a:r>
              <a:rPr lang="en-US" altLang="zh-CN" sz="1400" dirty="0"/>
              <a:t>;</a:t>
            </a:r>
          </a:p>
          <a:p>
            <a:r>
              <a:rPr lang="en-US" altLang="zh-CN" sz="1400" dirty="0"/>
              <a:t>W</a:t>
            </a:r>
            <a:r>
              <a:rPr lang="en-US" sz="1400" dirty="0"/>
              <a:t>ork in financial services field </a:t>
            </a:r>
          </a:p>
        </p:txBody>
      </p:sp>
      <p:grpSp>
        <p:nvGrpSpPr>
          <p:cNvPr id="12" name="组合 3">
            <a:extLst>
              <a:ext uri="{FF2B5EF4-FFF2-40B4-BE49-F238E27FC236}">
                <a16:creationId xmlns:a16="http://schemas.microsoft.com/office/drawing/2014/main" id="{25607D73-2A68-7044-8060-B3DB552014FA}"/>
              </a:ext>
            </a:extLst>
          </p:cNvPr>
          <p:cNvGrpSpPr/>
          <p:nvPr/>
        </p:nvGrpSpPr>
        <p:grpSpPr>
          <a:xfrm>
            <a:off x="7382934" y="637611"/>
            <a:ext cx="4684888" cy="879826"/>
            <a:chOff x="4209142" y="254523"/>
            <a:chExt cx="3773716" cy="891582"/>
          </a:xfrm>
        </p:grpSpPr>
        <p:pic>
          <p:nvPicPr>
            <p:cNvPr id="13" name="图片 4">
              <a:extLst>
                <a:ext uri="{FF2B5EF4-FFF2-40B4-BE49-F238E27FC236}">
                  <a16:creationId xmlns:a16="http://schemas.microsoft.com/office/drawing/2014/main" id="{CA0EE3D6-5FF8-4548-A4F2-BB6A42914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14" name="文本框 5">
              <a:extLst>
                <a:ext uri="{FF2B5EF4-FFF2-40B4-BE49-F238E27FC236}">
                  <a16:creationId xmlns:a16="http://schemas.microsoft.com/office/drawing/2014/main" id="{E6DB2DC1-738A-B944-91BE-0C79936C7B0E}"/>
                </a:ext>
              </a:extLst>
            </p:cNvPr>
            <p:cNvSpPr txBox="1"/>
            <p:nvPr/>
          </p:nvSpPr>
          <p:spPr>
            <a:xfrm>
              <a:off x="4824076" y="330723"/>
              <a:ext cx="2594648" cy="55344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Linear Regression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27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16981" y="2217967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Question 5 </a:t>
            </a: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A5B95566-7782-2C41-8801-A68B8208F4B5}"/>
              </a:ext>
            </a:extLst>
          </p:cNvPr>
          <p:cNvSpPr/>
          <p:nvPr/>
        </p:nvSpPr>
        <p:spPr>
          <a:xfrm>
            <a:off x="6316981" y="4216661"/>
            <a:ext cx="3276600" cy="79957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Logistic Regression</a:t>
            </a: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Boosting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16337-EE61-8E40-A917-C354AD351655}"/>
              </a:ext>
            </a:extLst>
          </p:cNvPr>
          <p:cNvSpPr txBox="1"/>
          <p:nvPr/>
        </p:nvSpPr>
        <p:spPr>
          <a:xfrm>
            <a:off x="6425513" y="3072209"/>
            <a:ext cx="4312508" cy="72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A person is going to smaller or bigger company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4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>
            <a:extLst>
              <a:ext uri="{FF2B5EF4-FFF2-40B4-BE49-F238E27FC236}">
                <a16:creationId xmlns:a16="http://schemas.microsoft.com/office/drawing/2014/main" id="{1C3B3782-90BA-014F-BD31-7D010EDE128D}"/>
              </a:ext>
            </a:extLst>
          </p:cNvPr>
          <p:cNvGrpSpPr/>
          <p:nvPr/>
        </p:nvGrpSpPr>
        <p:grpSpPr>
          <a:xfrm>
            <a:off x="3483751" y="184215"/>
            <a:ext cx="5224498" cy="1726677"/>
            <a:chOff x="4209142" y="254523"/>
            <a:chExt cx="3773716" cy="89158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90AF9596-70C8-E94A-AA08-9542BA5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F9955E45-F329-FE43-AD49-07D00D2F23A7}"/>
                </a:ext>
              </a:extLst>
            </p:cNvPr>
            <p:cNvSpPr txBox="1"/>
            <p:nvPr/>
          </p:nvSpPr>
          <p:spPr>
            <a:xfrm>
              <a:off x="4472386" y="445015"/>
              <a:ext cx="3396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Logistic Regression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99C2051-6ADD-5F41-BD7D-EB2277CD1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1" y="1935336"/>
            <a:ext cx="5484831" cy="4844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C0B42-C195-E549-A85C-12782590CE30}"/>
              </a:ext>
            </a:extLst>
          </p:cNvPr>
          <p:cNvSpPr txBox="1"/>
          <p:nvPr/>
        </p:nvSpPr>
        <p:spPr>
          <a:xfrm>
            <a:off x="6796215" y="2279807"/>
            <a:ext cx="350931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Independent Variables:</a:t>
            </a:r>
          </a:p>
          <a:p>
            <a:pPr algn="ctr"/>
            <a:endParaRPr lang="en-US" sz="2400" dirty="0"/>
          </a:p>
          <a:p>
            <a:r>
              <a:rPr lang="en-US" dirty="0"/>
              <a:t>Coast</a:t>
            </a:r>
          </a:p>
          <a:p>
            <a:r>
              <a:rPr lang="en-US" dirty="0"/>
              <a:t>Hindi</a:t>
            </a:r>
          </a:p>
          <a:p>
            <a:r>
              <a:rPr lang="en-US" dirty="0"/>
              <a:t>Spanish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Education Highest Degree</a:t>
            </a:r>
          </a:p>
          <a:p>
            <a:r>
              <a:rPr lang="en-US" dirty="0"/>
              <a:t>Career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EC30A-268F-CC47-B594-2D06B65C3B28}"/>
              </a:ext>
            </a:extLst>
          </p:cNvPr>
          <p:cNvSpPr txBox="1"/>
          <p:nvPr/>
        </p:nvSpPr>
        <p:spPr>
          <a:xfrm>
            <a:off x="6796215" y="5381540"/>
            <a:ext cx="3707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</a:t>
            </a:r>
          </a:p>
          <a:p>
            <a:r>
              <a:rPr lang="en-US" dirty="0"/>
              <a:t>Full Model: 57%</a:t>
            </a:r>
          </a:p>
          <a:p>
            <a:r>
              <a:rPr lang="en-US" dirty="0"/>
              <a:t>Selected Model: 56.7% </a:t>
            </a:r>
          </a:p>
        </p:txBody>
      </p:sp>
    </p:spTree>
    <p:extLst>
      <p:ext uri="{BB962C8B-B14F-4D97-AF65-F5344CB8AC3E}">
        <p14:creationId xmlns:p14="http://schemas.microsoft.com/office/powerpoint/2010/main" val="7349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>
            <a:extLst>
              <a:ext uri="{FF2B5EF4-FFF2-40B4-BE49-F238E27FC236}">
                <a16:creationId xmlns:a16="http://schemas.microsoft.com/office/drawing/2014/main" id="{1C3B3782-90BA-014F-BD31-7D010EDE128D}"/>
              </a:ext>
            </a:extLst>
          </p:cNvPr>
          <p:cNvGrpSpPr/>
          <p:nvPr/>
        </p:nvGrpSpPr>
        <p:grpSpPr>
          <a:xfrm>
            <a:off x="306211" y="2127315"/>
            <a:ext cx="5224498" cy="1726677"/>
            <a:chOff x="4209142" y="254523"/>
            <a:chExt cx="3773716" cy="89158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90AF9596-70C8-E94A-AA08-9542BA5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F9955E45-F329-FE43-AD49-07D00D2F23A7}"/>
                </a:ext>
              </a:extLst>
            </p:cNvPr>
            <p:cNvSpPr txBox="1"/>
            <p:nvPr/>
          </p:nvSpPr>
          <p:spPr>
            <a:xfrm>
              <a:off x="4840109" y="330723"/>
              <a:ext cx="2562593" cy="492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Logistic Regression</a:t>
              </a:r>
            </a:p>
            <a:p>
              <a:pPr algn="ctr"/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for Q5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AE9D09E-8259-5248-B4F1-630C3C22D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332" y="331787"/>
            <a:ext cx="5658526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6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3">
            <a:extLst>
              <a:ext uri="{FF2B5EF4-FFF2-40B4-BE49-F238E27FC236}">
                <a16:creationId xmlns:a16="http://schemas.microsoft.com/office/drawing/2014/main" id="{CD74BA33-96D2-FA4B-A7DB-7588AB3CD83C}"/>
              </a:ext>
            </a:extLst>
          </p:cNvPr>
          <p:cNvGrpSpPr/>
          <p:nvPr/>
        </p:nvGrpSpPr>
        <p:grpSpPr>
          <a:xfrm>
            <a:off x="3921195" y="184215"/>
            <a:ext cx="4349609" cy="1065465"/>
            <a:chOff x="4209142" y="254523"/>
            <a:chExt cx="3773716" cy="891582"/>
          </a:xfrm>
        </p:grpSpPr>
        <p:pic>
          <p:nvPicPr>
            <p:cNvPr id="6" name="图片 4">
              <a:extLst>
                <a:ext uri="{FF2B5EF4-FFF2-40B4-BE49-F238E27FC236}">
                  <a16:creationId xmlns:a16="http://schemas.microsoft.com/office/drawing/2014/main" id="{C94AA29B-A14C-C442-8B7D-945E919F5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63EC1D42-9675-634B-943C-F1B4895D2E4D}"/>
                </a:ext>
              </a:extLst>
            </p:cNvPr>
            <p:cNvSpPr txBox="1"/>
            <p:nvPr/>
          </p:nvSpPr>
          <p:spPr>
            <a:xfrm>
              <a:off x="5501253" y="330723"/>
              <a:ext cx="1240308" cy="27016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Boosting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4C2C0-2BAC-174C-95FF-8C5C587832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6682"/>
            <a:ext cx="6565900" cy="384463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D8FD45-FC7C-3241-9055-7D0A51E4F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8600" y="1790699"/>
            <a:ext cx="5613400" cy="327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B5B6F5-45E2-F745-95F6-9F46B312D1E3}"/>
              </a:ext>
            </a:extLst>
          </p:cNvPr>
          <p:cNvSpPr txBox="1"/>
          <p:nvPr/>
        </p:nvSpPr>
        <p:spPr>
          <a:xfrm>
            <a:off x="5642313" y="5517258"/>
            <a:ext cx="1535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Accuracy:</a:t>
            </a:r>
          </a:p>
          <a:p>
            <a:r>
              <a:rPr lang="en-US" sz="2400" dirty="0"/>
              <a:t>59.2%</a:t>
            </a:r>
          </a:p>
        </p:txBody>
      </p:sp>
    </p:spTree>
    <p:extLst>
      <p:ext uri="{BB962C8B-B14F-4D97-AF65-F5344CB8AC3E}">
        <p14:creationId xmlns:p14="http://schemas.microsoft.com/office/powerpoint/2010/main" val="9381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3">
            <a:extLst>
              <a:ext uri="{FF2B5EF4-FFF2-40B4-BE49-F238E27FC236}">
                <a16:creationId xmlns:a16="http://schemas.microsoft.com/office/drawing/2014/main" id="{CD74BA33-96D2-FA4B-A7DB-7588AB3CD83C}"/>
              </a:ext>
            </a:extLst>
          </p:cNvPr>
          <p:cNvGrpSpPr/>
          <p:nvPr/>
        </p:nvGrpSpPr>
        <p:grpSpPr>
          <a:xfrm>
            <a:off x="3921195" y="184215"/>
            <a:ext cx="4349609" cy="1065465"/>
            <a:chOff x="4209142" y="254523"/>
            <a:chExt cx="3773716" cy="891582"/>
          </a:xfrm>
        </p:grpSpPr>
        <p:pic>
          <p:nvPicPr>
            <p:cNvPr id="6" name="图片 4">
              <a:extLst>
                <a:ext uri="{FF2B5EF4-FFF2-40B4-BE49-F238E27FC236}">
                  <a16:creationId xmlns:a16="http://schemas.microsoft.com/office/drawing/2014/main" id="{C94AA29B-A14C-C442-8B7D-945E919F5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7" name="文本框 5">
              <a:extLst>
                <a:ext uri="{FF2B5EF4-FFF2-40B4-BE49-F238E27FC236}">
                  <a16:creationId xmlns:a16="http://schemas.microsoft.com/office/drawing/2014/main" id="{63EC1D42-9675-634B-943C-F1B4895D2E4D}"/>
                </a:ext>
              </a:extLst>
            </p:cNvPr>
            <p:cNvSpPr txBox="1"/>
            <p:nvPr/>
          </p:nvSpPr>
          <p:spPr>
            <a:xfrm>
              <a:off x="5379297" y="330723"/>
              <a:ext cx="1484223" cy="4378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Example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EC8878-2395-C04E-A850-A93096657D43}"/>
              </a:ext>
            </a:extLst>
          </p:cNvPr>
          <p:cNvSpPr txBox="1"/>
          <p:nvPr/>
        </p:nvSpPr>
        <p:spPr>
          <a:xfrm>
            <a:off x="6284160" y="2170517"/>
            <a:ext cx="4823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person who is:</a:t>
            </a:r>
          </a:p>
          <a:p>
            <a:r>
              <a:rPr lang="en-US" dirty="0"/>
              <a:t>-   Working days for current job is 3179</a:t>
            </a:r>
          </a:p>
          <a:p>
            <a:pPr marL="285750" indent="-285750">
              <a:buFontTx/>
              <a:buChar char="-"/>
            </a:pPr>
            <a:r>
              <a:rPr lang="en-US" dirty="0"/>
              <a:t>Speak English</a:t>
            </a:r>
          </a:p>
          <a:p>
            <a:pPr marL="285750" indent="-285750">
              <a:buFontTx/>
              <a:buChar char="-"/>
            </a:pPr>
            <a:r>
              <a:rPr lang="en-US" dirty="0"/>
              <a:t>At East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Technology &amp; Services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Education Start Year:1996</a:t>
            </a:r>
          </a:p>
          <a:p>
            <a:pPr marL="285750" indent="-285750">
              <a:buFontTx/>
              <a:buChar char="-"/>
            </a:pPr>
            <a:r>
              <a:rPr lang="en-US" dirty="0"/>
              <a:t>Education End Year:1998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BE053-957D-E049-B10D-703ED5F10C48}"/>
              </a:ext>
            </a:extLst>
          </p:cNvPr>
          <p:cNvSpPr txBox="1"/>
          <p:nvPr/>
        </p:nvSpPr>
        <p:spPr>
          <a:xfrm>
            <a:off x="6284160" y="4853769"/>
            <a:ext cx="39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53.56% works for larger company</a:t>
            </a: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51CD249A-6D3C-1C42-A6CF-7D580970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6" y="2253620"/>
            <a:ext cx="3267096" cy="3190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B966B-2C61-4A48-834D-C7C19B9869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651" y="2839574"/>
            <a:ext cx="2018965" cy="20189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023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16981" y="2217967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Bonus </a:t>
            </a:r>
            <a:r>
              <a:rPr lang="en-US" altLang="zh-CN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华文中宋" panose="02010600040101010101" pitchFamily="2" charset="-122"/>
              </a:rPr>
              <a:t>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A5B95566-7782-2C41-8801-A68B8208F4B5}"/>
              </a:ext>
            </a:extLst>
          </p:cNvPr>
          <p:cNvSpPr/>
          <p:nvPr/>
        </p:nvSpPr>
        <p:spPr>
          <a:xfrm>
            <a:off x="6096000" y="4186204"/>
            <a:ext cx="3276600" cy="4302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21699-0491-6247-A391-E485522CE597}"/>
              </a:ext>
            </a:extLst>
          </p:cNvPr>
          <p:cNvSpPr txBox="1"/>
          <p:nvPr/>
        </p:nvSpPr>
        <p:spPr>
          <a:xfrm>
            <a:off x="6425513" y="3072209"/>
            <a:ext cx="4312508" cy="105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Predict the possibility that a person willing to relocate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 </a:t>
            </a: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to a different location.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92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97603" y="2552628"/>
            <a:ext cx="5127131" cy="70057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Execution Summary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16980" y="1308585"/>
            <a:ext cx="4325619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中宋" panose="02010600040101010101" pitchFamily="2" charset="-122"/>
              </a:rPr>
              <a:t>PART 01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ea typeface="华文中宋" panose="02010600040101010101" pitchFamily="2" charset="-122"/>
            </a:endParaRPr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D427352B-FDE6-2F43-B041-71A199653AC7}"/>
              </a:ext>
            </a:extLst>
          </p:cNvPr>
          <p:cNvSpPr/>
          <p:nvPr/>
        </p:nvSpPr>
        <p:spPr>
          <a:xfrm>
            <a:off x="6841489" y="3604797"/>
            <a:ext cx="3276600" cy="79957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Project Goal</a:t>
            </a: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69665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1">
            <a:extLst>
              <a:ext uri="{FF2B5EF4-FFF2-40B4-BE49-F238E27FC236}">
                <a16:creationId xmlns:a16="http://schemas.microsoft.com/office/drawing/2014/main" id="{097848BD-D192-4DBF-A7FF-BC85CB67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885" y="1118424"/>
            <a:ext cx="1150370" cy="920750"/>
          </a:xfrm>
          <a:prstGeom prst="rect">
            <a:avLst/>
          </a:prstGeom>
        </p:spPr>
      </p:pic>
      <p:sp>
        <p:nvSpPr>
          <p:cNvPr id="23" name="矩形 13">
            <a:extLst>
              <a:ext uri="{FF2B5EF4-FFF2-40B4-BE49-F238E27FC236}">
                <a16:creationId xmlns:a16="http://schemas.microsoft.com/office/drawing/2014/main" id="{E56185A6-B237-4EDB-8EEF-8A612A6870D6}"/>
              </a:ext>
            </a:extLst>
          </p:cNvPr>
          <p:cNvSpPr/>
          <p:nvPr/>
        </p:nvSpPr>
        <p:spPr>
          <a:xfrm>
            <a:off x="2858804" y="1229151"/>
            <a:ext cx="7934311" cy="3964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Predict the possibility that a person is willing to relocate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5">
            <a:extLst>
              <a:ext uri="{FF2B5EF4-FFF2-40B4-BE49-F238E27FC236}">
                <a16:creationId xmlns:a16="http://schemas.microsoft.com/office/drawing/2014/main" id="{2D57FD29-8092-4C7D-B2B2-694F27A65EBC}"/>
              </a:ext>
            </a:extLst>
          </p:cNvPr>
          <p:cNvGrpSpPr/>
          <p:nvPr/>
        </p:nvGrpSpPr>
        <p:grpSpPr>
          <a:xfrm>
            <a:off x="3269483" y="234937"/>
            <a:ext cx="5715694" cy="891582"/>
            <a:chOff x="4209142" y="254523"/>
            <a:chExt cx="3773716" cy="891582"/>
          </a:xfrm>
        </p:grpSpPr>
        <p:pic>
          <p:nvPicPr>
            <p:cNvPr id="17" name="图片 6">
              <a:extLst>
                <a:ext uri="{FF2B5EF4-FFF2-40B4-BE49-F238E27FC236}">
                  <a16:creationId xmlns:a16="http://schemas.microsoft.com/office/drawing/2014/main" id="{E83D5E0A-6D6A-45FD-92E2-15D6819A7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18" name="文本框 7">
              <a:extLst>
                <a:ext uri="{FF2B5EF4-FFF2-40B4-BE49-F238E27FC236}">
                  <a16:creationId xmlns:a16="http://schemas.microsoft.com/office/drawing/2014/main" id="{C0FE7912-7EF1-4213-B0E0-7A02077858A9}"/>
                </a:ext>
              </a:extLst>
            </p:cNvPr>
            <p:cNvSpPr txBox="1"/>
            <p:nvPr/>
          </p:nvSpPr>
          <p:spPr>
            <a:xfrm>
              <a:off x="5627565" y="330723"/>
              <a:ext cx="987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Results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E909240-3350-4CA1-904A-7033278144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81"/>
          <a:stretch/>
        </p:blipFill>
        <p:spPr>
          <a:xfrm>
            <a:off x="3269484" y="1728238"/>
            <a:ext cx="5842300" cy="129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D6541-1630-4DA9-A3E7-9A3FB89E1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9483" y="3019229"/>
            <a:ext cx="5842300" cy="342917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DABD1E9-960F-4353-87A6-FE9FE9082292}"/>
              </a:ext>
            </a:extLst>
          </p:cNvPr>
          <p:cNvSpPr/>
          <p:nvPr/>
        </p:nvSpPr>
        <p:spPr>
          <a:xfrm>
            <a:off x="9762752" y="4337362"/>
            <a:ext cx="4651892" cy="3964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AIC: 24406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74103" y="245063"/>
            <a:ext cx="5443794" cy="891582"/>
            <a:chOff x="4209142" y="254523"/>
            <a:chExt cx="3773716" cy="89158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529003" y="330723"/>
              <a:ext cx="11847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Findings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11BA3C-F77B-E54E-95BE-EA47559382E6}"/>
              </a:ext>
            </a:extLst>
          </p:cNvPr>
          <p:cNvGrpSpPr/>
          <p:nvPr/>
        </p:nvGrpSpPr>
        <p:grpSpPr>
          <a:xfrm>
            <a:off x="1092882" y="2490641"/>
            <a:ext cx="5420934" cy="2693965"/>
            <a:chOff x="1291341" y="2490641"/>
            <a:chExt cx="5420934" cy="269396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1341" y="2490641"/>
              <a:ext cx="1150370" cy="92075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046" y="4216400"/>
              <a:ext cx="1150370" cy="92075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534849" y="2547433"/>
              <a:ext cx="3676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larger size company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34849" y="4353609"/>
              <a:ext cx="41774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Marketing and Advertising career path</a:t>
              </a:r>
              <a:endPara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69B73A-511F-4B44-8855-2CACFE503683}"/>
              </a:ext>
            </a:extLst>
          </p:cNvPr>
          <p:cNvGrpSpPr/>
          <p:nvPr/>
        </p:nvGrpSpPr>
        <p:grpSpPr>
          <a:xfrm>
            <a:off x="6839435" y="2451100"/>
            <a:ext cx="5218712" cy="2686050"/>
            <a:chOff x="6572735" y="2451100"/>
            <a:chExt cx="5218712" cy="26860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2735" y="2451100"/>
              <a:ext cx="1150370" cy="9207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2735" y="4216400"/>
              <a:ext cx="1150370" cy="92075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7975979" y="2547636"/>
              <a:ext cx="3815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less work experience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975979" y="4312936"/>
              <a:ext cx="36439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Executive or Junior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">
            <a:extLst>
              <a:ext uri="{FF2B5EF4-FFF2-40B4-BE49-F238E27FC236}">
                <a16:creationId xmlns:a16="http://schemas.microsoft.com/office/drawing/2014/main" id="{1C3B3782-90BA-014F-BD31-7D010EDE128D}"/>
              </a:ext>
            </a:extLst>
          </p:cNvPr>
          <p:cNvGrpSpPr/>
          <p:nvPr/>
        </p:nvGrpSpPr>
        <p:grpSpPr>
          <a:xfrm>
            <a:off x="3655372" y="298596"/>
            <a:ext cx="4881257" cy="1426870"/>
            <a:chOff x="4209142" y="254523"/>
            <a:chExt cx="3773716" cy="89158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90AF9596-70C8-E94A-AA08-9542BA5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F9955E45-F329-FE43-AD49-07D00D2F23A7}"/>
                </a:ext>
              </a:extLst>
            </p:cNvPr>
            <p:cNvSpPr txBox="1"/>
            <p:nvPr/>
          </p:nvSpPr>
          <p:spPr>
            <a:xfrm>
              <a:off x="5293447" y="473115"/>
              <a:ext cx="1655936" cy="32693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Predictions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42738" y="2011700"/>
          <a:ext cx="10368000" cy="3875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2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2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10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Person</a:t>
                      </a:r>
                      <a:endParaRPr lang="en-US" sz="1800" b="1" dirty="0"/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/>
                        <a:t>Job</a:t>
                      </a:r>
                      <a:r>
                        <a:rPr lang="zh-CN" altLang="en-US" sz="1800" b="1" baseline="0" dirty="0"/>
                        <a:t> </a:t>
                      </a:r>
                      <a:r>
                        <a:rPr lang="en-US" sz="1800" b="1" dirty="0"/>
                        <a:t>Day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Coast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Companysize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C</a:t>
                      </a:r>
                      <a:r>
                        <a:rPr lang="en-US" sz="1800" b="1" dirty="0"/>
                        <a:t>areer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E</a:t>
                      </a:r>
                      <a:r>
                        <a:rPr lang="en-US" sz="1800" b="1" dirty="0"/>
                        <a:t>xperience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T</a:t>
                      </a:r>
                      <a:r>
                        <a:rPr lang="en-US" sz="1800" b="1" dirty="0"/>
                        <a:t>it</a:t>
                      </a:r>
                      <a:r>
                        <a:rPr lang="en-US" altLang="zh-CN" sz="1800" b="1" dirty="0"/>
                        <a:t>le</a:t>
                      </a:r>
                      <a:endParaRPr lang="en-US" sz="1800" b="1" dirty="0"/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D</a:t>
                      </a:r>
                      <a:r>
                        <a:rPr lang="en-US" sz="1800" b="1" dirty="0"/>
                        <a:t>egree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dirty="0"/>
                        <a:t>Possibility to relocate</a:t>
                      </a:r>
                      <a:endParaRPr lang="en-US" sz="1800" b="1" dirty="0"/>
                    </a:p>
                  </a:txBody>
                  <a:tcPr marL="5623" marR="5623" marT="56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1</a:t>
                      </a:r>
                      <a:endParaRPr lang="mr-IN" sz="1800" dirty="0"/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dirty="0"/>
                        <a:t>3179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East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597758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Technology and Services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15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manager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Master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/>
                        <a:t>45</a:t>
                      </a:r>
                      <a:r>
                        <a:rPr lang="mr-IN" sz="1800" b="1" dirty="0"/>
                        <a:t>%</a:t>
                      </a:r>
                    </a:p>
                  </a:txBody>
                  <a:tcPr marL="5623" marR="5623" marT="562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2</a:t>
                      </a:r>
                      <a:endParaRPr lang="mr-IN" sz="1800" dirty="0"/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dirty="0"/>
                        <a:t>40442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East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Information Technology and Services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15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senior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Bachelor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/>
                        <a:t>29</a:t>
                      </a:r>
                      <a:r>
                        <a:rPr lang="mr-IN" sz="1800" b="1" dirty="0"/>
                        <a:t>%</a:t>
                      </a:r>
                    </a:p>
                  </a:txBody>
                  <a:tcPr marL="5623" marR="5623" marT="562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3</a:t>
                      </a:r>
                      <a:endParaRPr lang="mr-IN" sz="1800" dirty="0"/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40353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West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Computer Software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15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director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Bachelor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/>
                        <a:t>15</a:t>
                      </a:r>
                      <a:r>
                        <a:rPr lang="mr-IN" sz="1800" b="1" dirty="0"/>
                        <a:t>%</a:t>
                      </a:r>
                    </a:p>
                  </a:txBody>
                  <a:tcPr marL="5623" marR="5623" marT="562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4</a:t>
                      </a:r>
                      <a:endParaRPr lang="mr-IN" sz="1800" dirty="0"/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1990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East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5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manager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Bachelor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/>
                        <a:t>36</a:t>
                      </a:r>
                      <a:r>
                        <a:rPr lang="mr-IN" sz="1800" b="1" dirty="0"/>
                        <a:t>%</a:t>
                      </a:r>
                    </a:p>
                  </a:txBody>
                  <a:tcPr marL="5623" marR="5623" marT="562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dirty="0"/>
                        <a:t>5</a:t>
                      </a:r>
                      <a:endParaRPr lang="fi-FI" sz="1800" dirty="0"/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/>
                        <a:t>1961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East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Technology and Services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5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junior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dirty="0"/>
                        <a:t>Bachelor</a:t>
                      </a:r>
                    </a:p>
                  </a:txBody>
                  <a:tcPr marL="5623" marR="5623" marT="56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/>
                        <a:t>41</a:t>
                      </a:r>
                      <a:r>
                        <a:rPr lang="mr-IN" sz="1800" b="1" dirty="0"/>
                        <a:t>%</a:t>
                      </a:r>
                    </a:p>
                  </a:txBody>
                  <a:tcPr marL="5623" marR="5623" marT="562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34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16981" y="2925470"/>
            <a:ext cx="4904175" cy="70057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Gains</a:t>
            </a:r>
            <a:r>
              <a:rPr kumimoji="0" lang="en-US" altLang="zh-CN" sz="36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 and thoughts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16981" y="2217967"/>
            <a:ext cx="4325619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9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2885370"/>
            <a:ext cx="1524000" cy="18923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41700" y="739946"/>
            <a:ext cx="5283200" cy="891582"/>
            <a:chOff x="3604610" y="254523"/>
            <a:chExt cx="4986967" cy="8915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4610" y="254523"/>
              <a:ext cx="4986967" cy="89158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340314" y="330723"/>
              <a:ext cx="356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Gains and Thoughts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5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16981" y="2925470"/>
            <a:ext cx="4325619" cy="70057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Q&amp;A</a:t>
            </a:r>
            <a:r>
              <a:rPr kumimoji="0" lang="en-US" altLang="zh-CN" sz="36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 Time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16981" y="2217967"/>
            <a:ext cx="4325619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2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374" y="3292117"/>
            <a:ext cx="3760997" cy="3347833"/>
          </a:xfrm>
          <a:prstGeom prst="rect">
            <a:avLst/>
          </a:prstGeom>
        </p:spPr>
      </p:pic>
      <p:sp>
        <p:nvSpPr>
          <p:cNvPr id="22" name="文本框 17">
            <a:extLst>
              <a:ext uri="{FF2B5EF4-FFF2-40B4-BE49-F238E27FC236}">
                <a16:creationId xmlns:a16="http://schemas.microsoft.com/office/drawing/2014/main" id="{7AA63A3A-6DA5-B940-AE67-C3B49FAE6146}"/>
              </a:ext>
            </a:extLst>
          </p:cNvPr>
          <p:cNvSpPr txBox="1"/>
          <p:nvPr/>
        </p:nvSpPr>
        <p:spPr>
          <a:xfrm>
            <a:off x="4368903" y="1947709"/>
            <a:ext cx="5603905" cy="33393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500" dirty="0">
                <a:solidFill>
                  <a:prstClr val="black"/>
                </a:solidFill>
                <a:latin typeface="American Typewriter" panose="02090604020004020304" pitchFamily="18" charset="77"/>
                <a:ea typeface="Ayuthaya" pitchFamily="2" charset="-34"/>
                <a:cs typeface="Ayuthaya" pitchFamily="2" charset="-34"/>
              </a:rPr>
              <a:t>Q&amp;A</a:t>
            </a:r>
            <a:r>
              <a:rPr lang="zh-CN" altLang="en-US" sz="11500" dirty="0">
                <a:solidFill>
                  <a:prstClr val="black"/>
                </a:solidFill>
                <a:latin typeface="American Typewriter" panose="02090604020004020304" pitchFamily="18" charset="77"/>
                <a:ea typeface="华文中宋" panose="02010600040101010101" pitchFamily="2" charset="-122"/>
                <a:cs typeface="Ayuthaya" pitchFamily="2" charset="-34"/>
              </a:rPr>
              <a:t> </a:t>
            </a:r>
            <a:endParaRPr lang="en-US" altLang="zh-CN" sz="11500" dirty="0">
              <a:solidFill>
                <a:prstClr val="black"/>
              </a:solidFill>
              <a:latin typeface="American Typewriter" panose="02090604020004020304" pitchFamily="18" charset="77"/>
              <a:ea typeface="Ayuthaya" pitchFamily="2" charset="-34"/>
              <a:cs typeface="Ayuthaya" pitchFamily="2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Arial"/>
              <a:ea typeface="华文中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Arial"/>
              <a:ea typeface="华文中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Arial"/>
              <a:ea typeface="华文中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Arial"/>
                <a:ea typeface="华文中宋" panose="02010600040101010101" pitchFamily="2" charset="-122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F8E5-B47A-9F42-9845-7529D756CC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405" y="2303855"/>
            <a:ext cx="1504710" cy="15047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2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2368203" y="1258631"/>
            <a:ext cx="559528" cy="531170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604313" y="1703470"/>
            <a:ext cx="559527" cy="531170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5287459" y="3697500"/>
            <a:ext cx="559527" cy="531170"/>
          </a:xfrm>
          <a:custGeom>
            <a:avLst/>
            <a:gdLst>
              <a:gd name="T0" fmla="*/ 168 w 214"/>
              <a:gd name="T1" fmla="*/ 88 h 203"/>
              <a:gd name="T2" fmla="*/ 185 w 214"/>
              <a:gd name="T3" fmla="*/ 29 h 203"/>
              <a:gd name="T4" fmla="*/ 122 w 214"/>
              <a:gd name="T5" fmla="*/ 52 h 203"/>
              <a:gd name="T6" fmla="*/ 65 w 214"/>
              <a:gd name="T7" fmla="*/ 6 h 203"/>
              <a:gd name="T8" fmla="*/ 7 w 214"/>
              <a:gd name="T9" fmla="*/ 67 h 203"/>
              <a:gd name="T10" fmla="*/ 28 w 214"/>
              <a:gd name="T11" fmla="*/ 100 h 203"/>
              <a:gd name="T12" fmla="*/ 29 w 214"/>
              <a:gd name="T13" fmla="*/ 183 h 203"/>
              <a:gd name="T14" fmla="*/ 95 w 214"/>
              <a:gd name="T15" fmla="*/ 154 h 203"/>
              <a:gd name="T16" fmla="*/ 121 w 214"/>
              <a:gd name="T17" fmla="*/ 197 h 203"/>
              <a:gd name="T18" fmla="*/ 208 w 214"/>
              <a:gd name="T19" fmla="*/ 149 h 203"/>
              <a:gd name="T20" fmla="*/ 171 w 214"/>
              <a:gd name="T21" fmla="*/ 59 h 203"/>
              <a:gd name="T22" fmla="*/ 179 w 214"/>
              <a:gd name="T23" fmla="*/ 41 h 203"/>
              <a:gd name="T24" fmla="*/ 144 w 214"/>
              <a:gd name="T25" fmla="*/ 54 h 203"/>
              <a:gd name="T26" fmla="*/ 169 w 214"/>
              <a:gd name="T27" fmla="*/ 64 h 203"/>
              <a:gd name="T28" fmla="*/ 143 w 214"/>
              <a:gd name="T29" fmla="*/ 54 h 203"/>
              <a:gd name="T30" fmla="*/ 138 w 214"/>
              <a:gd name="T31" fmla="*/ 56 h 203"/>
              <a:gd name="T32" fmla="*/ 158 w 214"/>
              <a:gd name="T33" fmla="*/ 86 h 203"/>
              <a:gd name="T34" fmla="*/ 125 w 214"/>
              <a:gd name="T35" fmla="*/ 61 h 203"/>
              <a:gd name="T36" fmla="*/ 45 w 214"/>
              <a:gd name="T37" fmla="*/ 173 h 203"/>
              <a:gd name="T38" fmla="*/ 59 w 214"/>
              <a:gd name="T39" fmla="*/ 164 h 203"/>
              <a:gd name="T40" fmla="*/ 45 w 214"/>
              <a:gd name="T41" fmla="*/ 173 h 203"/>
              <a:gd name="T42" fmla="*/ 61 w 214"/>
              <a:gd name="T43" fmla="*/ 162 h 203"/>
              <a:gd name="T44" fmla="*/ 59 w 214"/>
              <a:gd name="T45" fmla="*/ 148 h 203"/>
              <a:gd name="T46" fmla="*/ 70 w 214"/>
              <a:gd name="T47" fmla="*/ 158 h 203"/>
              <a:gd name="T48" fmla="*/ 74 w 214"/>
              <a:gd name="T49" fmla="*/ 156 h 203"/>
              <a:gd name="T50" fmla="*/ 60 w 214"/>
              <a:gd name="T51" fmla="*/ 145 h 203"/>
              <a:gd name="T52" fmla="*/ 84 w 214"/>
              <a:gd name="T53" fmla="*/ 149 h 203"/>
              <a:gd name="T54" fmla="*/ 95 w 214"/>
              <a:gd name="T55" fmla="*/ 142 h 203"/>
              <a:gd name="T56" fmla="*/ 67 w 214"/>
              <a:gd name="T57" fmla="*/ 133 h 203"/>
              <a:gd name="T58" fmla="*/ 69 w 214"/>
              <a:gd name="T59" fmla="*/ 121 h 203"/>
              <a:gd name="T60" fmla="*/ 21 w 214"/>
              <a:gd name="T61" fmla="*/ 76 h 203"/>
              <a:gd name="T62" fmla="*/ 95 w 214"/>
              <a:gd name="T63" fmla="*/ 142 h 203"/>
              <a:gd name="T64" fmla="*/ 103 w 214"/>
              <a:gd name="T65" fmla="*/ 146 h 203"/>
              <a:gd name="T66" fmla="*/ 116 w 214"/>
              <a:gd name="T67" fmla="*/ 182 h 203"/>
              <a:gd name="T68" fmla="*/ 27 w 214"/>
              <a:gd name="T69" fmla="*/ 77 h 203"/>
              <a:gd name="T70" fmla="*/ 39 w 214"/>
              <a:gd name="T71" fmla="*/ 79 h 203"/>
              <a:gd name="T72" fmla="*/ 124 w 214"/>
              <a:gd name="T73" fmla="*/ 157 h 203"/>
              <a:gd name="T74" fmla="*/ 48 w 214"/>
              <a:gd name="T75" fmla="*/ 81 h 203"/>
              <a:gd name="T76" fmla="*/ 71 w 214"/>
              <a:gd name="T77" fmla="*/ 84 h 203"/>
              <a:gd name="T78" fmla="*/ 127 w 214"/>
              <a:gd name="T79" fmla="*/ 144 h 203"/>
              <a:gd name="T80" fmla="*/ 133 w 214"/>
              <a:gd name="T81" fmla="*/ 129 h 203"/>
              <a:gd name="T82" fmla="*/ 72 w 214"/>
              <a:gd name="T83" fmla="*/ 77 h 203"/>
              <a:gd name="T84" fmla="*/ 117 w 214"/>
              <a:gd name="T85" fmla="*/ 103 h 203"/>
              <a:gd name="T86" fmla="*/ 138 w 214"/>
              <a:gd name="T87" fmla="*/ 128 h 203"/>
              <a:gd name="T88" fmla="*/ 167 w 214"/>
              <a:gd name="T89" fmla="*/ 133 h 203"/>
              <a:gd name="T90" fmla="*/ 72 w 214"/>
              <a:gd name="T91" fmla="*/ 60 h 203"/>
              <a:gd name="T92" fmla="*/ 178 w 214"/>
              <a:gd name="T93" fmla="*/ 137 h 203"/>
              <a:gd name="T94" fmla="*/ 188 w 214"/>
              <a:gd name="T95" fmla="*/ 138 h 203"/>
              <a:gd name="T96" fmla="*/ 73 w 214"/>
              <a:gd name="T97" fmla="*/ 16 h 203"/>
              <a:gd name="T98" fmla="*/ 116 w 214"/>
              <a:gd name="T99" fmla="*/ 62 h 203"/>
              <a:gd name="T100" fmla="*/ 141 w 214"/>
              <a:gd name="T101" fmla="*/ 81 h 203"/>
              <a:gd name="T102" fmla="*/ 154 w 214"/>
              <a:gd name="T103" fmla="*/ 94 h 203"/>
              <a:gd name="T104" fmla="*/ 194 w 214"/>
              <a:gd name="T105" fmla="*/ 13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03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70510" y="1915851"/>
            <a:ext cx="3484090" cy="3026859"/>
            <a:chOff x="1570510" y="1915851"/>
            <a:chExt cx="3484090" cy="302685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510" y="1915851"/>
              <a:ext cx="3484090" cy="302685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8626" y="2277616"/>
              <a:ext cx="1907396" cy="1522213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367362" y="3112725"/>
            <a:ext cx="437010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Thank your to watch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67362" y="2218749"/>
            <a:ext cx="286937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THANK YOU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6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054"/>
          <a:stretch/>
        </p:blipFill>
        <p:spPr>
          <a:xfrm>
            <a:off x="7124700" y="2083561"/>
            <a:ext cx="3790043" cy="477443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209142" y="254523"/>
            <a:ext cx="3918858" cy="891582"/>
            <a:chOff x="4209142" y="254523"/>
            <a:chExt cx="3773716" cy="8915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5010610" y="330723"/>
              <a:ext cx="2221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Project Goal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032088" y="2279326"/>
            <a:ext cx="4267112" cy="554903"/>
            <a:chOff x="7296332" y="2511453"/>
            <a:chExt cx="4267112" cy="554903"/>
          </a:xfrm>
        </p:grpSpPr>
        <p:sp>
          <p:nvSpPr>
            <p:cNvPr id="7" name="矩形 6"/>
            <p:cNvSpPr/>
            <p:nvPr/>
          </p:nvSpPr>
          <p:spPr>
            <a:xfrm>
              <a:off x="7325360" y="2737483"/>
              <a:ext cx="4238084" cy="3288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296332" y="2511453"/>
              <a:ext cx="2241974" cy="3964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Extraction</a:t>
              </a:r>
              <a:endPara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61116" y="3591135"/>
            <a:ext cx="4238084" cy="546619"/>
            <a:chOff x="7325360" y="2519737"/>
            <a:chExt cx="4238084" cy="546619"/>
          </a:xfrm>
        </p:grpSpPr>
        <p:sp>
          <p:nvSpPr>
            <p:cNvPr id="10" name="矩形 9"/>
            <p:cNvSpPr/>
            <p:nvPr/>
          </p:nvSpPr>
          <p:spPr>
            <a:xfrm>
              <a:off x="7325360" y="2737483"/>
              <a:ext cx="4238084" cy="3288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25360" y="2519737"/>
              <a:ext cx="2241974" cy="3964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Finding patterns</a:t>
              </a:r>
              <a:endPara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061116" y="4981759"/>
            <a:ext cx="4238084" cy="459519"/>
            <a:chOff x="7325360" y="2606837"/>
            <a:chExt cx="4238084" cy="459519"/>
          </a:xfrm>
        </p:grpSpPr>
        <p:sp>
          <p:nvSpPr>
            <p:cNvPr id="13" name="矩形 12"/>
            <p:cNvSpPr/>
            <p:nvPr/>
          </p:nvSpPr>
          <p:spPr>
            <a:xfrm>
              <a:off x="7325360" y="2737483"/>
              <a:ext cx="4238084" cy="3288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325360" y="2606837"/>
              <a:ext cx="4238084" cy="3964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Making analysis &amp;predictions</a:t>
              </a:r>
              <a:endPara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818" y="2248738"/>
            <a:ext cx="466270" cy="431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818" y="3573483"/>
            <a:ext cx="466270" cy="4317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818" y="4867497"/>
            <a:ext cx="466270" cy="4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209141" y="132046"/>
            <a:ext cx="4381966" cy="1014059"/>
            <a:chOff x="4209142" y="254523"/>
            <a:chExt cx="3773716" cy="89158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9142" y="254523"/>
              <a:ext cx="3773716" cy="89158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675173" y="330723"/>
              <a:ext cx="2892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Data Processing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3BBA6B-BCE9-F545-821D-559E0BF51E2F}"/>
              </a:ext>
            </a:extLst>
          </p:cNvPr>
          <p:cNvGrpSpPr/>
          <p:nvPr/>
        </p:nvGrpSpPr>
        <p:grpSpPr>
          <a:xfrm>
            <a:off x="2420739" y="1872826"/>
            <a:ext cx="7193510" cy="1014059"/>
            <a:chOff x="2316070" y="2367770"/>
            <a:chExt cx="7193510" cy="1014059"/>
          </a:xfrm>
        </p:grpSpPr>
        <p:grpSp>
          <p:nvGrpSpPr>
            <p:cNvPr id="20" name="组合 19"/>
            <p:cNvGrpSpPr/>
            <p:nvPr/>
          </p:nvGrpSpPr>
          <p:grpSpPr>
            <a:xfrm>
              <a:off x="2316070" y="2367770"/>
              <a:ext cx="1652544" cy="1014059"/>
              <a:chOff x="2316070" y="2367770"/>
              <a:chExt cx="1652544" cy="1014059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6070" y="2367770"/>
                <a:ext cx="1652544" cy="1014059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2473082" y="2592038"/>
                <a:ext cx="618461" cy="49475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b="1" dirty="0">
                    <a:ea typeface="华文中宋" panose="02010600040101010101" pitchFamily="2" charset="-122"/>
                  </a:rPr>
                  <a:t>1</a:t>
                </a:r>
                <a:endParaRPr lang="zh-CN" altLang="en-US" sz="2400" b="1" dirty="0">
                  <a:ea typeface="华文中宋" panose="02010600040101010101" pitchFamily="2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857036" y="2367770"/>
              <a:ext cx="1652544" cy="1014059"/>
              <a:chOff x="7857036" y="2367770"/>
              <a:chExt cx="1652544" cy="1014059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7036" y="2367770"/>
                <a:ext cx="1652544" cy="1014059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8064847" y="2592038"/>
                <a:ext cx="618461" cy="49475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b="1" dirty="0">
                    <a:ea typeface="华文中宋" panose="02010600040101010101" pitchFamily="2" charset="-122"/>
                  </a:rPr>
                  <a:t>2</a:t>
                </a:r>
                <a:endParaRPr lang="zh-CN" altLang="en-US" sz="2400" b="1" dirty="0">
                  <a:ea typeface="华文中宋" panose="02010600040101010101" pitchFamily="2" charset="-122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926EB1-A501-8B4D-8275-A0350EBAA1C5}"/>
              </a:ext>
            </a:extLst>
          </p:cNvPr>
          <p:cNvGrpSpPr/>
          <p:nvPr/>
        </p:nvGrpSpPr>
        <p:grpSpPr>
          <a:xfrm>
            <a:off x="1677838" y="3372591"/>
            <a:ext cx="8377773" cy="2463954"/>
            <a:chOff x="1753590" y="3816302"/>
            <a:chExt cx="8377773" cy="2463954"/>
          </a:xfrm>
        </p:grpSpPr>
        <p:grpSp>
          <p:nvGrpSpPr>
            <p:cNvPr id="8" name="组合 7"/>
            <p:cNvGrpSpPr/>
            <p:nvPr/>
          </p:nvGrpSpPr>
          <p:grpSpPr>
            <a:xfrm>
              <a:off x="1753590" y="3850904"/>
              <a:ext cx="2777504" cy="764639"/>
              <a:chOff x="7325360" y="2384859"/>
              <a:chExt cx="2777504" cy="68149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7325360" y="2737483"/>
                <a:ext cx="2777504" cy="32887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593125" y="2384859"/>
                <a:ext cx="2241974" cy="38346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Data Cleaning</a:t>
                </a:r>
                <a:endParaRPr lang="zh-CN" altLang="en-US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7545872" y="3816302"/>
              <a:ext cx="2241974" cy="4302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Data</a:t>
              </a:r>
              <a:r>
                <a:rPr lang="en-US" altLang="zh-CN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Modeling</a:t>
              </a:r>
              <a:endPara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4" name="矩形 9">
              <a:extLst>
                <a:ext uri="{FF2B5EF4-FFF2-40B4-BE49-F238E27FC236}">
                  <a16:creationId xmlns:a16="http://schemas.microsoft.com/office/drawing/2014/main" id="{C4D1C16E-2DE1-7148-B52A-93798A709949}"/>
                </a:ext>
              </a:extLst>
            </p:cNvPr>
            <p:cNvSpPr/>
            <p:nvPr/>
          </p:nvSpPr>
          <p:spPr>
            <a:xfrm>
              <a:off x="1987004" y="4372683"/>
              <a:ext cx="2241974" cy="10612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1.Missing data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2. Data shifting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3.Missing values</a:t>
              </a:r>
              <a:endPara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5" name="矩形 9">
              <a:extLst>
                <a:ext uri="{FF2B5EF4-FFF2-40B4-BE49-F238E27FC236}">
                  <a16:creationId xmlns:a16="http://schemas.microsoft.com/office/drawing/2014/main" id="{FAD6B644-9B2D-DA4B-8A4E-5424EDF74D20}"/>
                </a:ext>
              </a:extLst>
            </p:cNvPr>
            <p:cNvSpPr/>
            <p:nvPr/>
          </p:nvSpPr>
          <p:spPr>
            <a:xfrm>
              <a:off x="7202355" y="4372683"/>
              <a:ext cx="2929008" cy="19075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ctr">
                <a:lnSpc>
                  <a:spcPct val="120000"/>
                </a:lnSpc>
                <a:buAutoNum type="arabicPeriod"/>
              </a:pPr>
              <a:r>
                <a: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Logistic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regression</a:t>
              </a:r>
            </a:p>
            <a:p>
              <a:pPr marL="342900" indent="-342900" algn="ctr">
                <a:lnSpc>
                  <a:spcPct val="120000"/>
                </a:lnSpc>
                <a:buAutoNum type="arabicPeriod"/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Linear regression</a:t>
              </a:r>
            </a:p>
            <a:p>
              <a:pPr marL="342900" indent="-342900" algn="ctr">
                <a:lnSpc>
                  <a:spcPct val="120000"/>
                </a:lnSpc>
                <a:buAutoNum type="arabicPeriod"/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Regression Tree</a:t>
              </a:r>
            </a:p>
            <a:p>
              <a:pPr marL="342900" indent="-342900" algn="ctr">
                <a:lnSpc>
                  <a:spcPct val="120000"/>
                </a:lnSpc>
                <a:buAutoNum type="arabicPeriod"/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Boosting</a:t>
              </a:r>
            </a:p>
            <a:p>
              <a:pPr algn="ctr">
                <a:lnSpc>
                  <a:spcPct val="120000"/>
                </a:lnSpc>
              </a:pP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0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16981" y="2925470"/>
            <a:ext cx="4325619" cy="70057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Valuable Insights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16981" y="2217967"/>
            <a:ext cx="4325619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40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67"/>
          <a:stretch/>
        </p:blipFill>
        <p:spPr>
          <a:xfrm>
            <a:off x="0" y="2038350"/>
            <a:ext cx="5994399" cy="2578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16981" y="2217967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华文中宋" panose="02010600040101010101" pitchFamily="2" charset="-122"/>
              </a:rPr>
              <a:t>Question </a:t>
            </a:r>
            <a:r>
              <a:rPr lang="en-US" altLang="zh-CN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华文中宋" panose="02010600040101010101" pitchFamily="2" charset="-122"/>
              </a:rPr>
              <a:t>1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华文中宋" panose="020106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EF806-7E3E-4648-82C5-647E74D8C376}"/>
              </a:ext>
            </a:extLst>
          </p:cNvPr>
          <p:cNvSpPr txBox="1"/>
          <p:nvPr/>
        </p:nvSpPr>
        <p:spPr>
          <a:xfrm>
            <a:off x="6429869" y="2981061"/>
            <a:ext cx="4312508" cy="139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ea typeface="华文中宋" panose="02010600040101010101" pitchFamily="2" charset="-122"/>
              </a:rPr>
              <a:t>Extract the most important features and factors that makes a person or a group of people leave a current job for new job.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ea typeface="华文中宋" panose="02010600040101010101" pitchFamily="2" charset="-122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DD9D2249-B801-464D-93EB-1AB6D0FDFF25}"/>
              </a:ext>
            </a:extLst>
          </p:cNvPr>
          <p:cNvSpPr/>
          <p:nvPr/>
        </p:nvSpPr>
        <p:spPr>
          <a:xfrm>
            <a:off x="6429869" y="4510729"/>
            <a:ext cx="3276600" cy="11689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Logistic Regression</a:t>
            </a: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Regression Tress</a:t>
            </a: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336594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AECCE-BB58-E343-9DD4-A9DEC9AB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74" y="2456716"/>
            <a:ext cx="5723289" cy="3868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76083B-C703-6C4A-BFB6-8110EC20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010" y="2791098"/>
            <a:ext cx="6100989" cy="3428927"/>
          </a:xfrm>
          <a:prstGeom prst="rect">
            <a:avLst/>
          </a:prstGeom>
        </p:spPr>
      </p:pic>
      <p:grpSp>
        <p:nvGrpSpPr>
          <p:cNvPr id="6" name="组合 3">
            <a:extLst>
              <a:ext uri="{FF2B5EF4-FFF2-40B4-BE49-F238E27FC236}">
                <a16:creationId xmlns:a16="http://schemas.microsoft.com/office/drawing/2014/main" id="{1C3B3782-90BA-014F-BD31-7D010EDE128D}"/>
              </a:ext>
            </a:extLst>
          </p:cNvPr>
          <p:cNvGrpSpPr/>
          <p:nvPr/>
        </p:nvGrpSpPr>
        <p:grpSpPr>
          <a:xfrm>
            <a:off x="3476476" y="637975"/>
            <a:ext cx="5229069" cy="1120478"/>
            <a:chOff x="4205542" y="242912"/>
            <a:chExt cx="3773716" cy="891582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90AF9596-70C8-E94A-AA08-9542BA57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5542" y="242912"/>
              <a:ext cx="3773716" cy="891582"/>
            </a:xfrm>
            <a:prstGeom prst="rect">
              <a:avLst/>
            </a:prstGeom>
          </p:spPr>
        </p:pic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F9955E45-F329-FE43-AD49-07D00D2F23A7}"/>
                </a:ext>
              </a:extLst>
            </p:cNvPr>
            <p:cNvSpPr txBox="1"/>
            <p:nvPr/>
          </p:nvSpPr>
          <p:spPr>
            <a:xfrm>
              <a:off x="4423006" y="330723"/>
              <a:ext cx="33967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Logistic Regression</a:t>
              </a:r>
              <a:endPara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48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794D9-E198-CD49-9C5A-14880F4AE1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856" y="1323062"/>
            <a:ext cx="5673275" cy="5367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8C608-9FB6-254C-91CA-48A8F5503955}"/>
              </a:ext>
            </a:extLst>
          </p:cNvPr>
          <p:cNvSpPr txBox="1"/>
          <p:nvPr/>
        </p:nvSpPr>
        <p:spPr>
          <a:xfrm>
            <a:off x="6540021" y="1459829"/>
            <a:ext cx="28387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Most Influence: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Job_Day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experience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titleexecutive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4BFB-1F26-A343-8D65-8CA79FEF6BE6}"/>
              </a:ext>
            </a:extLst>
          </p:cNvPr>
          <p:cNvSpPr txBox="1"/>
          <p:nvPr/>
        </p:nvSpPr>
        <p:spPr>
          <a:xfrm>
            <a:off x="6540021" y="4006711"/>
            <a:ext cx="28387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Accuracy: </a:t>
            </a:r>
            <a:r>
              <a:rPr lang="en-US" sz="2000" dirty="0"/>
              <a:t>59.8%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832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1440</TotalTime>
  <Words>971</Words>
  <Application>Microsoft Macintosh PowerPoint</Application>
  <PresentationFormat>Widescreen</PresentationFormat>
  <Paragraphs>335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等线</vt:lpstr>
      <vt:lpstr>微软雅黑</vt:lpstr>
      <vt:lpstr>华文中宋</vt:lpstr>
      <vt:lpstr>American Typewriter</vt:lpstr>
      <vt:lpstr>Arial</vt:lpstr>
      <vt:lpstr>Ayuthaya</vt:lpstr>
      <vt:lpstr>Wingdings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Nai Jieh Wang</cp:lastModifiedBy>
  <cp:revision>46</cp:revision>
  <dcterms:created xsi:type="dcterms:W3CDTF">2017-07-14T07:30:47Z</dcterms:created>
  <dcterms:modified xsi:type="dcterms:W3CDTF">2019-04-11T22:48:56Z</dcterms:modified>
</cp:coreProperties>
</file>